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50"/>
  </p:notesMasterIdLst>
  <p:handoutMasterIdLst>
    <p:handoutMasterId r:id="rId51"/>
  </p:handoutMasterIdLst>
  <p:sldIdLst>
    <p:sldId id="256" r:id="rId2"/>
    <p:sldId id="257" r:id="rId3"/>
    <p:sldId id="258" r:id="rId4"/>
    <p:sldId id="273" r:id="rId5"/>
    <p:sldId id="259" r:id="rId6"/>
    <p:sldId id="294" r:id="rId7"/>
    <p:sldId id="260" r:id="rId8"/>
    <p:sldId id="261" r:id="rId9"/>
    <p:sldId id="262" r:id="rId10"/>
    <p:sldId id="263" r:id="rId11"/>
    <p:sldId id="267" r:id="rId12"/>
    <p:sldId id="264" r:id="rId13"/>
    <p:sldId id="281" r:id="rId14"/>
    <p:sldId id="265" r:id="rId15"/>
    <p:sldId id="268" r:id="rId16"/>
    <p:sldId id="266" r:id="rId17"/>
    <p:sldId id="269" r:id="rId18"/>
    <p:sldId id="270" r:id="rId19"/>
    <p:sldId id="272" r:id="rId20"/>
    <p:sldId id="271" r:id="rId21"/>
    <p:sldId id="289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90" r:id="rId30"/>
    <p:sldId id="282" r:id="rId31"/>
    <p:sldId id="291" r:id="rId32"/>
    <p:sldId id="283" r:id="rId33"/>
    <p:sldId id="284" r:id="rId34"/>
    <p:sldId id="286" r:id="rId35"/>
    <p:sldId id="287" r:id="rId36"/>
    <p:sldId id="285" r:id="rId37"/>
    <p:sldId id="296" r:id="rId38"/>
    <p:sldId id="288" r:id="rId39"/>
    <p:sldId id="292" r:id="rId40"/>
    <p:sldId id="295" r:id="rId41"/>
    <p:sldId id="297" r:id="rId42"/>
    <p:sldId id="302" r:id="rId43"/>
    <p:sldId id="303" r:id="rId44"/>
    <p:sldId id="298" r:id="rId45"/>
    <p:sldId id="299" r:id="rId46"/>
    <p:sldId id="300" r:id="rId47"/>
    <p:sldId id="301" r:id="rId48"/>
    <p:sldId id="293" r:id="rId49"/>
  </p:sldIdLst>
  <p:sldSz cx="9144000" cy="6858000" type="screen4x3"/>
  <p:notesSz cx="9220200" cy="6934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aramond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aramond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66FFFF"/>
    <a:srgbClr val="FF0066"/>
    <a:srgbClr val="66FF33"/>
    <a:srgbClr val="000099"/>
    <a:srgbClr val="009900"/>
    <a:srgbClr val="9900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9" autoAdjust="0"/>
    <p:restoredTop sz="94705" autoAdjust="0"/>
  </p:normalViewPr>
  <p:slideViewPr>
    <p:cSldViewPr>
      <p:cViewPr>
        <p:scale>
          <a:sx n="100" d="100"/>
          <a:sy n="100" d="100"/>
        </p:scale>
        <p:origin x="-306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9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995896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91" tIns="46195" rIns="92391" bIns="46195" numCol="1" anchor="t" anchorCtr="0" compatLnSpc="1">
            <a:prstTxWarp prst="textNoShape">
              <a:avLst/>
            </a:prstTxWarp>
          </a:bodyPr>
          <a:lstStyle>
            <a:lvl1pPr defTabSz="923925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26627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24304" y="1"/>
            <a:ext cx="3995896" cy="34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91" tIns="46195" rIns="92391" bIns="46195" numCol="1" anchor="t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26628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86538"/>
            <a:ext cx="3995896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91" tIns="46195" rIns="92391" bIns="46195" numCol="1" anchor="b" anchorCtr="0" compatLnSpc="1">
            <a:prstTxWarp prst="textNoShape">
              <a:avLst/>
            </a:prstTxWarp>
          </a:bodyPr>
          <a:lstStyle>
            <a:lvl1pPr defTabSz="923925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26629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24304" y="6586538"/>
            <a:ext cx="3995896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91" tIns="46195" rIns="92391" bIns="46195" numCol="1" anchor="b" anchorCtr="0" compatLnSpc="1">
            <a:prstTxWarp prst="textNoShape">
              <a:avLst/>
            </a:prstTxWarp>
          </a:bodyPr>
          <a:lstStyle>
            <a:lvl1pPr algn="r" defTabSz="923925" eaLnBrk="1" hangingPunct="1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857E828A-5C3C-40F4-B0BB-63AC1AA012C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95738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22875" y="0"/>
            <a:ext cx="3995738" cy="3460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1C21B-1D93-473C-A08B-D279B5F10748}" type="datetimeFigureOut">
              <a:rPr lang="en-US" smtClean="0"/>
              <a:pPr/>
              <a:t>6/2/2011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76550" y="520700"/>
            <a:ext cx="3467100" cy="2600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2338" y="3294063"/>
            <a:ext cx="7375525" cy="31194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86538"/>
            <a:ext cx="3995738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22875" y="6586538"/>
            <a:ext cx="3995738" cy="3460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E9C907-288F-4ECD-BE77-DEE8351B94C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9C907-288F-4ECD-BE77-DEE8351B94C0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E9C907-288F-4ECD-BE77-DEE8351B94C0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CD68C-6CE3-484B-938C-CD42E9148C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36E0F-6983-4B87-B375-EAB2A052B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8925" y="0"/>
            <a:ext cx="2058988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29325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3C2724-BA47-47F1-8111-E1EC972F4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0080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DE964-D73A-45AA-9A46-AFC9CADD6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10080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B0F89C-B7D8-4510-B42B-BDF3E6CF3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30FB2A-AD6E-4447-B895-4361944DF9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20E1AC-344A-4906-8728-9EFA0C543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4A975A-81F3-4191-9D37-824524552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EC744-A64D-4C7A-B6A3-3EFC39B72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618CB-7F40-4A99-9898-9A1A615E8E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08A9E0-05BA-4D04-AEE9-CD5FFDE042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D3CC1-4FE1-4BA9-ABD6-C89BCA3C3C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2E4207-7DDC-479A-B418-74155A999A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20D94431-13D8-4A66-90B7-A80DC097B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1926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927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928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929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/>
                <a:ahLst/>
                <a:cxnLst>
                  <a:cxn ang="0">
                    <a:pos x="1433" y="474"/>
                  </a:cxn>
                  <a:cxn ang="0">
                    <a:pos x="1460" y="528"/>
                  </a:cxn>
                  <a:cxn ang="0">
                    <a:pos x="1541" y="593"/>
                  </a:cxn>
                  <a:cxn ang="0">
                    <a:pos x="1715" y="670"/>
                  </a:cxn>
                  <a:cxn ang="0">
                    <a:pos x="1927" y="735"/>
                  </a:cxn>
                  <a:cxn ang="0">
                    <a:pos x="2155" y="789"/>
                  </a:cxn>
                  <a:cxn ang="0">
                    <a:pos x="2372" y="849"/>
                  </a:cxn>
                  <a:cxn ang="0">
                    <a:pos x="2551" y="920"/>
                  </a:cxn>
                  <a:cxn ang="0">
                    <a:pos x="2638" y="980"/>
                  </a:cxn>
                  <a:cxn ang="0">
                    <a:pos x="2676" y="1029"/>
                  </a:cxn>
                  <a:cxn ang="0">
                    <a:pos x="2681" y="1083"/>
                  </a:cxn>
                  <a:cxn ang="0">
                    <a:pos x="2665" y="1127"/>
                  </a:cxn>
                  <a:cxn ang="0">
                    <a:pos x="2616" y="1170"/>
                  </a:cxn>
                  <a:cxn ang="0">
                    <a:pos x="2545" y="1208"/>
                  </a:cxn>
                  <a:cxn ang="0">
                    <a:pos x="2448" y="1241"/>
                  </a:cxn>
                  <a:cxn ang="0">
                    <a:pos x="2328" y="1274"/>
                  </a:cxn>
                  <a:cxn ang="0">
                    <a:pos x="2106" y="1328"/>
                  </a:cxn>
                  <a:cxn ang="0">
                    <a:pos x="1742" y="1421"/>
                  </a:cxn>
                  <a:cxn ang="0">
                    <a:pos x="1308" y="1540"/>
                  </a:cxn>
                  <a:cxn ang="0">
                    <a:pos x="820" y="1709"/>
                  </a:cxn>
                  <a:cxn ang="0">
                    <a:pos x="282" y="1943"/>
                  </a:cxn>
                  <a:cxn ang="0">
                    <a:pos x="152" y="2085"/>
                  </a:cxn>
                  <a:cxn ang="0">
                    <a:pos x="386" y="1992"/>
                  </a:cxn>
                  <a:cxn ang="0">
                    <a:pos x="700" y="1834"/>
                  </a:cxn>
                  <a:cxn ang="0">
                    <a:pos x="1064" y="1693"/>
                  </a:cxn>
                  <a:cxn ang="0">
                    <a:pos x="1661" y="1497"/>
                  </a:cxn>
                  <a:cxn ang="0">
                    <a:pos x="1845" y="1442"/>
                  </a:cxn>
                  <a:cxn ang="0">
                    <a:pos x="2252" y="1339"/>
                  </a:cxn>
                  <a:cxn ang="0">
                    <a:pos x="2551" y="1263"/>
                  </a:cxn>
                  <a:cxn ang="0">
                    <a:pos x="2730" y="1214"/>
                  </a:cxn>
                  <a:cxn ang="0">
                    <a:pos x="2876" y="1170"/>
                  </a:cxn>
                  <a:cxn ang="0">
                    <a:pos x="2974" y="1132"/>
                  </a:cxn>
                  <a:cxn ang="0">
                    <a:pos x="3007" y="871"/>
                  </a:cxn>
                  <a:cxn ang="0">
                    <a:pos x="2860" y="844"/>
                  </a:cxn>
                  <a:cxn ang="0">
                    <a:pos x="2670" y="806"/>
                  </a:cxn>
                  <a:cxn ang="0">
                    <a:pos x="2458" y="757"/>
                  </a:cxn>
                  <a:cxn ang="0">
                    <a:pos x="2138" y="670"/>
                  </a:cxn>
                  <a:cxn ang="0">
                    <a:pos x="1959" y="604"/>
                  </a:cxn>
                  <a:cxn ang="0">
                    <a:pos x="1824" y="534"/>
                  </a:cxn>
                  <a:cxn ang="0">
                    <a:pos x="1769" y="474"/>
                  </a:cxn>
                  <a:cxn ang="0">
                    <a:pos x="1753" y="436"/>
                  </a:cxn>
                  <a:cxn ang="0">
                    <a:pos x="1780" y="381"/>
                  </a:cxn>
                  <a:cxn ang="0">
                    <a:pos x="1862" y="316"/>
                  </a:cxn>
                  <a:cxn ang="0">
                    <a:pos x="1986" y="267"/>
                  </a:cxn>
                  <a:cxn ang="0">
                    <a:pos x="2149" y="229"/>
                  </a:cxn>
                  <a:cxn ang="0">
                    <a:pos x="2431" y="180"/>
                  </a:cxn>
                  <a:cxn ang="0">
                    <a:pos x="2827" y="125"/>
                  </a:cxn>
                  <a:cxn ang="0">
                    <a:pos x="3007" y="87"/>
                  </a:cxn>
                  <a:cxn ang="0">
                    <a:pos x="2909" y="22"/>
                  </a:cxn>
                  <a:cxn ang="0">
                    <a:pos x="2676" y="66"/>
                  </a:cxn>
                  <a:cxn ang="0">
                    <a:pos x="2285" y="120"/>
                  </a:cxn>
                  <a:cxn ang="0">
                    <a:pos x="2030" y="158"/>
                  </a:cxn>
                  <a:cxn ang="0">
                    <a:pos x="1791" y="202"/>
                  </a:cxn>
                  <a:cxn ang="0">
                    <a:pos x="1601" y="261"/>
                  </a:cxn>
                  <a:cxn ang="0">
                    <a:pos x="1471" y="338"/>
                  </a:cxn>
                  <a:cxn ang="0">
                    <a:pos x="1438" y="387"/>
                  </a:cxn>
                  <a:cxn ang="0">
                    <a:pos x="1427" y="441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1930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81931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932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906"/>
                </a:cxn>
                <a:cxn ang="0">
                  <a:pos x="5740" y="1906"/>
                </a:cxn>
                <a:cxn ang="0">
                  <a:pos x="574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81933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68313" y="188913"/>
            <a:ext cx="8229600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1934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sp>
        <p:nvSpPr>
          <p:cNvPr id="81935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chemeClr val="hlink"/>
          </a:solidFill>
          <a:effectLst>
            <a:outerShdw blurRad="38100" dist="38100" dir="2700000" algn="tl">
              <a:srgbClr val="000000"/>
            </a:outerShdw>
          </a:effectLst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70000"/>
        <a:buFont typeface="Wingdings" pitchFamily="2" charset="2"/>
        <a:buChar char="n"/>
        <a:defRPr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70000"/>
        <a:buFont typeface="Wingdings" pitchFamily="2" charset="2"/>
        <a:buChar char="n"/>
        <a:defRPr sz="16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70000"/>
        <a:buFont typeface="Wingdings" pitchFamily="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1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3568" y="1268760"/>
            <a:ext cx="7772400" cy="1472729"/>
          </a:xfrm>
        </p:spPr>
        <p:txBody>
          <a:bodyPr/>
          <a:lstStyle/>
          <a:p>
            <a:pPr eaLnBrk="1" hangingPunct="1">
              <a:defRPr/>
            </a:pPr>
            <a:r>
              <a:rPr lang="en-US" b="0" dirty="0" smtClean="0"/>
              <a:t>Automatic Evolution of Conceptual</a:t>
            </a:r>
            <a:br>
              <a:rPr lang="en-US" b="0" dirty="0" smtClean="0"/>
            </a:br>
            <a:r>
              <a:rPr lang="en-US" b="0" dirty="0" smtClean="0"/>
              <a:t>Building Architectures</a:t>
            </a:r>
            <a:endParaRPr lang="en-CA" sz="2800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57313" y="3500438"/>
            <a:ext cx="6400800" cy="1752600"/>
          </a:xfrm>
        </p:spPr>
        <p:txBody>
          <a:bodyPr/>
          <a:lstStyle/>
          <a:p>
            <a:pPr eaLnBrk="1" hangingPunct="1"/>
            <a:r>
              <a:rPr lang="en-US" dirty="0" err="1" smtClean="0"/>
              <a:t>Corrado</a:t>
            </a:r>
            <a:r>
              <a:rPr lang="en-US" dirty="0" smtClean="0"/>
              <a:t> </a:t>
            </a:r>
            <a:r>
              <a:rPr lang="en-US" dirty="0" err="1" smtClean="0"/>
              <a:t>Coia</a:t>
            </a:r>
            <a:r>
              <a:rPr lang="en-US" dirty="0" smtClean="0"/>
              <a:t>		Brian J. Ross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CA" sz="1800" dirty="0" smtClean="0"/>
              <a:t>Brock University</a:t>
            </a:r>
          </a:p>
          <a:p>
            <a:pPr eaLnBrk="1" hangingPunct="1"/>
            <a:r>
              <a:rPr lang="en-CA" sz="1800" dirty="0" smtClean="0"/>
              <a:t>Department of Computer Science</a:t>
            </a:r>
          </a:p>
          <a:p>
            <a:pPr eaLnBrk="1" hangingPunct="1"/>
            <a:r>
              <a:rPr lang="en-CA" sz="1800" dirty="0" smtClean="0"/>
              <a:t>St. Catharines, Ontario, </a:t>
            </a:r>
          </a:p>
          <a:p>
            <a:pPr eaLnBrk="1" hangingPunct="1"/>
            <a:r>
              <a:rPr lang="en-CA" sz="1800" dirty="0" smtClean="0"/>
              <a:t>Canada L2S 3A1</a:t>
            </a:r>
          </a:p>
          <a:p>
            <a:pPr eaLnBrk="1" hangingPunct="1"/>
            <a:r>
              <a:rPr lang="en-CA" sz="1400" dirty="0" smtClean="0"/>
              <a:t>year7c0@gmail.com		</a:t>
            </a:r>
            <a:r>
              <a:rPr lang="en-CA" sz="1400" dirty="0" err="1" smtClean="0"/>
              <a:t>bross@brocku.ca</a:t>
            </a:r>
            <a:endParaRPr lang="en-CA" sz="1400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C6CD68C-6CE3-484B-938C-CD42E9148CA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City Engine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Commercial product of Procedural Inc. </a:t>
            </a:r>
            <a:r>
              <a:rPr lang="en-US" sz="1600" dirty="0" smtClean="0"/>
              <a:t>(www.procedural.com)</a:t>
            </a:r>
            <a:endParaRPr lang="en-US" sz="1800" dirty="0" smtClean="0"/>
          </a:p>
          <a:p>
            <a:r>
              <a:rPr lang="en-US" dirty="0" smtClean="0"/>
              <a:t>Creates single buildings, or entire cities.</a:t>
            </a:r>
          </a:p>
          <a:p>
            <a:r>
              <a:rPr lang="en-US" dirty="0" smtClean="0"/>
              <a:t>Sophisticated 3D shape grammar.</a:t>
            </a:r>
          </a:p>
          <a:p>
            <a:pPr lvl="1"/>
            <a:r>
              <a:rPr lang="en-US" dirty="0" smtClean="0"/>
              <a:t>different operators for buildings, houses</a:t>
            </a:r>
          </a:p>
          <a:p>
            <a:pPr lvl="1"/>
            <a:r>
              <a:rPr lang="en-US" dirty="0" smtClean="0"/>
              <a:t>textures</a:t>
            </a:r>
          </a:p>
          <a:p>
            <a:pPr lvl="1"/>
            <a:r>
              <a:rPr lang="en-US" dirty="0" smtClean="0"/>
              <a:t>3D file formats</a:t>
            </a:r>
          </a:p>
          <a:p>
            <a:endParaRPr lang="en-US" dirty="0" smtClean="0"/>
          </a:p>
          <a:p>
            <a:r>
              <a:rPr lang="en-US" dirty="0" smtClean="0"/>
              <a:t>However, there’s a learning curve: specialized programming.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CityEngine</a:t>
            </a:r>
            <a:r>
              <a:rPr lang="en-US" dirty="0" smtClean="0"/>
              <a:t>: Pompeii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268760"/>
            <a:ext cx="584010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835696" y="5949280"/>
            <a:ext cx="1856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© 2009 Procedural, Inc.</a:t>
            </a:r>
            <a:endParaRPr lang="en-US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CityEngine</a:t>
            </a:r>
            <a:r>
              <a:rPr lang="en-US" dirty="0" smtClean="0"/>
              <a:t> Shape Grammar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752528"/>
          </a:xfrm>
        </p:spPr>
        <p:txBody>
          <a:bodyPr/>
          <a:lstStyle/>
          <a:p>
            <a:r>
              <a:rPr lang="en-US" dirty="0" smtClean="0"/>
              <a:t>Small subset of shape grammar used: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611560" y="2564904"/>
          <a:ext cx="7992888" cy="3134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592288"/>
                <a:gridCol w="5400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Function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Meaning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extrude(N)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Extrudes the shape N unites along</a:t>
                      </a:r>
                      <a:r>
                        <a:rPr lang="en-US" baseline="0" dirty="0" smtClean="0"/>
                        <a:t> the face normal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split(X)C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Subdivides current</a:t>
                      </a:r>
                      <a:r>
                        <a:rPr lang="en-US" baseline="0" dirty="0" smtClean="0"/>
                        <a:t> shape along axis X, and applies command C to each subdivision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r(R</a:t>
                      </a:r>
                      <a:r>
                        <a:rPr lang="en-US" sz="1600" baseline="-25000" dirty="0" smtClean="0"/>
                        <a:t>x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R</a:t>
                      </a:r>
                      <a:r>
                        <a:rPr lang="en-US" baseline="-25000" dirty="0" err="1" smtClean="0"/>
                        <a:t>y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R</a:t>
                      </a:r>
                      <a:r>
                        <a:rPr lang="en-US" baseline="-25000" dirty="0" err="1" smtClean="0"/>
                        <a:t>z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Rotates current shape around the pivot point using angles </a:t>
                      </a:r>
                      <a:r>
                        <a:rPr lang="en-US" dirty="0" err="1" smtClean="0"/>
                        <a:t>R</a:t>
                      </a:r>
                      <a:r>
                        <a:rPr lang="en-US" baseline="-25000" dirty="0" err="1" smtClean="0"/>
                        <a:t>i</a:t>
                      </a:r>
                      <a:endParaRPr lang="en-US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s(</a:t>
                      </a:r>
                      <a:r>
                        <a:rPr lang="en-US" dirty="0" err="1" smtClean="0"/>
                        <a:t>S</a:t>
                      </a:r>
                      <a:r>
                        <a:rPr lang="en-US" baseline="-25000" dirty="0" err="1" smtClean="0"/>
                        <a:t>x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S</a:t>
                      </a:r>
                      <a:r>
                        <a:rPr lang="en-US" baseline="-25000" dirty="0" err="1" smtClean="0"/>
                        <a:t>y</a:t>
                      </a:r>
                      <a:r>
                        <a:rPr lang="en-US" dirty="0" smtClean="0"/>
                        <a:t>, </a:t>
                      </a:r>
                      <a:r>
                        <a:rPr lang="en-US" dirty="0" err="1" smtClean="0"/>
                        <a:t>S</a:t>
                      </a:r>
                      <a:r>
                        <a:rPr lang="en-US" baseline="-25000" dirty="0" err="1" smtClean="0"/>
                        <a:t>z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Resize using scales S</a:t>
                      </a:r>
                      <a:r>
                        <a:rPr lang="en-US" baseline="-25000" dirty="0" smtClean="0"/>
                        <a:t>i</a:t>
                      </a:r>
                      <a:endParaRPr lang="en-US" baseline="-25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insert(S)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Adds an object 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[ and ]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Stack operations (save contexts)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467544" y="2348880"/>
            <a:ext cx="8208912" cy="230425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An unconstrained shape grammar is too general</a:t>
            </a:r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Need to balance...</a:t>
            </a:r>
          </a:p>
          <a:p>
            <a:pPr>
              <a:buNone/>
            </a:pPr>
            <a:r>
              <a:rPr lang="en-US" dirty="0" smtClean="0"/>
              <a:t>    </a:t>
            </a:r>
            <a:r>
              <a:rPr lang="en-US" b="1" u="sng" dirty="0" smtClean="0">
                <a:solidFill>
                  <a:srgbClr val="FFFF00"/>
                </a:solidFill>
              </a:rPr>
              <a:t>Generality	</a:t>
            </a:r>
            <a:r>
              <a:rPr lang="en-US" b="1" dirty="0" smtClean="0">
                <a:solidFill>
                  <a:srgbClr val="FFFF00"/>
                </a:solidFill>
              </a:rPr>
              <a:t>		</a:t>
            </a:r>
            <a:r>
              <a:rPr lang="en-US" sz="3600" dirty="0" smtClean="0"/>
              <a:t>↔</a:t>
            </a:r>
            <a:r>
              <a:rPr lang="en-US" dirty="0" smtClean="0"/>
              <a:t>  	</a:t>
            </a:r>
            <a:r>
              <a:rPr lang="en-US" b="1" u="sng" dirty="0" smtClean="0">
                <a:solidFill>
                  <a:srgbClr val="FFFF00"/>
                </a:solidFill>
              </a:rPr>
              <a:t>Constraints</a:t>
            </a:r>
          </a:p>
          <a:p>
            <a:pPr>
              <a:buNone/>
            </a:pPr>
            <a:r>
              <a:rPr lang="en-US" dirty="0" smtClean="0"/>
              <a:t>       Creative.                                   Predictable.</a:t>
            </a:r>
          </a:p>
          <a:p>
            <a:pPr>
              <a:buNone/>
            </a:pPr>
            <a:r>
              <a:rPr lang="en-US" dirty="0" smtClean="0"/>
              <a:t>       Often  irrelevant.                       Often practical.</a:t>
            </a:r>
          </a:p>
          <a:p>
            <a:endParaRPr lang="en-US" dirty="0" smtClean="0"/>
          </a:p>
          <a:p>
            <a:r>
              <a:rPr lang="en-US" dirty="0" smtClean="0"/>
              <a:t>Some constraints used:</a:t>
            </a:r>
          </a:p>
          <a:p>
            <a:pPr lvl="1"/>
            <a:r>
              <a:rPr lang="en-US" dirty="0" smtClean="0"/>
              <a:t>avoid some primitives: translate, taper</a:t>
            </a:r>
          </a:p>
          <a:p>
            <a:pPr lvl="1"/>
            <a:r>
              <a:rPr lang="en-US" dirty="0" smtClean="0"/>
              <a:t>Initialize with a “lot” area or basic shape to work upon.</a:t>
            </a:r>
          </a:p>
          <a:p>
            <a:pPr lvl="1"/>
            <a:r>
              <a:rPr lang="en-US" dirty="0" smtClean="0"/>
              <a:t>Mostly use cubes, occasionally spheres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Grammar Constraints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shape grammar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Start </a:t>
            </a:r>
            <a:r>
              <a:rPr lang="en-US" dirty="0" smtClean="0">
                <a:sym typeface="Wingdings" pitchFamily="2" charset="2"/>
              </a:rPr>
              <a:t> extrude(10) split(z){ 5: </a:t>
            </a:r>
            <a:r>
              <a:rPr lang="en-US" dirty="0" err="1" smtClean="0">
                <a:sym typeface="Wingdings" pitchFamily="2" charset="2"/>
              </a:rPr>
              <a:t>RuleA</a:t>
            </a:r>
            <a:r>
              <a:rPr lang="en-US" dirty="0" smtClean="0">
                <a:sym typeface="Wingdings" pitchFamily="2" charset="2"/>
              </a:rPr>
              <a:t> }</a:t>
            </a:r>
          </a:p>
          <a:p>
            <a:pPr>
              <a:buNone/>
            </a:pPr>
            <a:r>
              <a:rPr lang="en-US" dirty="0" err="1" smtClean="0">
                <a:sym typeface="Wingdings" pitchFamily="2" charset="2"/>
              </a:rPr>
              <a:t>RuleA</a:t>
            </a:r>
            <a:r>
              <a:rPr lang="en-US" dirty="0" smtClean="0">
                <a:sym typeface="Wingdings" pitchFamily="2" charset="2"/>
              </a:rPr>
              <a:t>  rotate(45, 0, 0)</a:t>
            </a:r>
          </a:p>
          <a:p>
            <a:pPr>
              <a:buNone/>
            </a:pPr>
            <a:endParaRPr lang="en-US" dirty="0" smtClean="0">
              <a:sym typeface="Wingdings" pitchFamily="2" charset="2"/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56992"/>
            <a:ext cx="3395857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6992"/>
            <a:ext cx="3600400" cy="2683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 overview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4098" name="Picture 2" descr="Z:\tex\corrado_cec2011\Figures\program-flow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84784"/>
            <a:ext cx="6089098" cy="2160240"/>
          </a:xfrm>
          <a:prstGeom prst="rect">
            <a:avLst/>
          </a:prstGeom>
          <a:noFill/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67544" y="4149080"/>
            <a:ext cx="8229600" cy="1833067"/>
          </a:xfrm>
        </p:spPr>
        <p:txBody>
          <a:bodyPr/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 smtClean="0"/>
              <a:t>GP translates GP tree into </a:t>
            </a:r>
            <a:r>
              <a:rPr lang="en-US" dirty="0" err="1" smtClean="0"/>
              <a:t>CityEngine</a:t>
            </a:r>
            <a:r>
              <a:rPr lang="en-US" dirty="0" smtClean="0"/>
              <a:t> grammar.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 err="1" smtClean="0"/>
              <a:t>CityEngine</a:t>
            </a:r>
            <a:r>
              <a:rPr lang="en-US" dirty="0" smtClean="0"/>
              <a:t> executes grammar, generates 3D model file.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 smtClean="0"/>
              <a:t>GP reads model, and analyzes geometry as required.</a:t>
            </a:r>
          </a:p>
          <a:p>
            <a:pPr lvl="1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4525963"/>
          </a:xfrm>
        </p:spPr>
        <p:txBody>
          <a:bodyPr/>
          <a:lstStyle/>
          <a:p>
            <a:r>
              <a:rPr lang="en-US" dirty="0" err="1" smtClean="0"/>
              <a:t>RobGP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http://sourceforge.net/projects/robgp/</a:t>
            </a:r>
          </a:p>
          <a:p>
            <a:pPr lvl="1"/>
            <a:r>
              <a:rPr lang="en-US" dirty="0" smtClean="0"/>
              <a:t>C++</a:t>
            </a:r>
          </a:p>
          <a:p>
            <a:pPr lvl="1"/>
            <a:r>
              <a:rPr lang="en-US" dirty="0" smtClean="0"/>
              <a:t>strong typing</a:t>
            </a:r>
          </a:p>
          <a:p>
            <a:pPr lvl="1"/>
            <a:r>
              <a:rPr lang="en-US" dirty="0" smtClean="0"/>
              <a:t>Good ADF implementation</a:t>
            </a:r>
          </a:p>
          <a:p>
            <a:endParaRPr lang="en-US" dirty="0" smtClean="0"/>
          </a:p>
          <a:p>
            <a:r>
              <a:rPr lang="en-US" dirty="0" smtClean="0"/>
              <a:t>Shape grammar rules denoted by ADFs.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Avoid indefinite looping, iteration</a:t>
            </a:r>
          </a:p>
          <a:p>
            <a:pPr lvl="1"/>
            <a:r>
              <a:rPr lang="en-US" dirty="0" smtClean="0"/>
              <a:t>no recursion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of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844824"/>
            <a:ext cx="8229600" cy="4525963"/>
          </a:xfrm>
        </p:spPr>
        <p:txBody>
          <a:bodyPr/>
          <a:lstStyle/>
          <a:p>
            <a:r>
              <a:rPr lang="en-US" dirty="0" smtClean="0"/>
              <a:t>Geometric criteria include...</a:t>
            </a:r>
          </a:p>
          <a:p>
            <a:pPr lvl="1"/>
            <a:r>
              <a:rPr lang="en-US" dirty="0" smtClean="0"/>
              <a:t>number of unique surface normals</a:t>
            </a:r>
          </a:p>
          <a:p>
            <a:pPr lvl="1"/>
            <a:r>
              <a:rPr lang="en-US" dirty="0" smtClean="0"/>
              <a:t>height of building</a:t>
            </a:r>
          </a:p>
          <a:p>
            <a:pPr lvl="1"/>
            <a:r>
              <a:rPr lang="en-US" dirty="0" smtClean="0"/>
              <a:t>staying within a boundary</a:t>
            </a:r>
          </a:p>
          <a:p>
            <a:pPr lvl="1"/>
            <a:r>
              <a:rPr lang="en-US" dirty="0" smtClean="0"/>
              <a:t>shape-fitting with bitmap image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Criteria may conflict.</a:t>
            </a:r>
          </a:p>
          <a:p>
            <a:pPr lvl="1"/>
            <a:r>
              <a:rPr lang="en-US" dirty="0" smtClean="0"/>
              <a:t>Maximize unique surface normals, while staying within a boundary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 natural multi-objective problem.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MOP strategies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 smtClean="0"/>
              <a:t>Pareto ranking</a:t>
            </a:r>
          </a:p>
          <a:p>
            <a:pPr marL="457200" indent="-457200">
              <a:buSzPct val="100000"/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 smtClean="0"/>
              <a:t>Sum rank</a:t>
            </a:r>
          </a:p>
          <a:p>
            <a:pPr marL="857250" lvl="1" indent="-457200"/>
            <a:r>
              <a:rPr lang="en-US" dirty="0" smtClean="0"/>
              <a:t>aka “average rank” </a:t>
            </a:r>
            <a:r>
              <a:rPr lang="en-US" sz="1600" dirty="0" smtClean="0"/>
              <a:t>(Bentley &amp; Wakefield 1997)</a:t>
            </a:r>
          </a:p>
          <a:p>
            <a:pPr marL="857250" lvl="1" indent="-457200"/>
            <a:r>
              <a:rPr lang="en-US" sz="1600" dirty="0" smtClean="0"/>
              <a:t>Intended for high-dimensional MOPs</a:t>
            </a:r>
          </a:p>
          <a:p>
            <a:pPr marL="857250" lvl="1" indent="-457200"/>
            <a:r>
              <a:rPr lang="en-US" sz="1600" dirty="0" smtClean="0"/>
              <a:t>Also useful for low-dimensional problems.</a:t>
            </a:r>
          </a:p>
          <a:p>
            <a:pPr marL="857250" lvl="1" indent="-457200"/>
            <a:r>
              <a:rPr lang="en-US" sz="1600" dirty="0" smtClean="0"/>
              <a:t>Advantage: discourages outliers.</a:t>
            </a:r>
          </a:p>
          <a:p>
            <a:pPr marL="857250" lvl="1" indent="-457200">
              <a:buSzPct val="100000"/>
            </a:pPr>
            <a:endParaRPr lang="en-US" sz="1600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sz="2200" dirty="0" smtClean="0"/>
              <a:t>Normalized sum rank</a:t>
            </a:r>
          </a:p>
          <a:p>
            <a:pPr marL="857250" lvl="1" indent="-457200"/>
            <a:r>
              <a:rPr lang="en-US" sz="1600" dirty="0" smtClean="0"/>
              <a:t>normalize ranks before summing them</a:t>
            </a:r>
          </a:p>
          <a:p>
            <a:pPr marL="857250" lvl="1" indent="-457200"/>
            <a:r>
              <a:rPr lang="en-US" sz="1600" dirty="0" smtClean="0"/>
              <a:t>more balanced trajectory through search space</a:t>
            </a:r>
          </a:p>
          <a:p>
            <a:pPr marL="857250" lvl="1" indent="-457200">
              <a:buSzPct val="100000"/>
            </a:pPr>
            <a:endParaRPr lang="en-US" sz="1600" dirty="0" smtClean="0"/>
          </a:p>
          <a:p>
            <a:pPr marL="857250" lvl="1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 Rank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graphicFrame>
        <p:nvGraphicFramePr>
          <p:cNvPr id="6" name="Content Placeholder 3"/>
          <p:cNvGraphicFramePr>
            <a:graphicFrameLocks/>
          </p:cNvGraphicFramePr>
          <p:nvPr/>
        </p:nvGraphicFramePr>
        <p:xfrm>
          <a:off x="467544" y="1700808"/>
          <a:ext cx="8280920" cy="2873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8232"/>
                <a:gridCol w="936104"/>
                <a:gridCol w="1224136"/>
                <a:gridCol w="720080"/>
                <a:gridCol w="936104"/>
                <a:gridCol w="1512168"/>
                <a:gridCol w="864096"/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Fitness</a:t>
                      </a:r>
                      <a:r>
                        <a:rPr lang="en-CA" baseline="0" dirty="0" smtClean="0"/>
                        <a:t> </a:t>
                      </a:r>
                    </a:p>
                    <a:p>
                      <a:pPr algn="ctr"/>
                      <a:r>
                        <a:rPr lang="en-CA" baseline="0" dirty="0" smtClean="0"/>
                        <a:t>vector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Pareto</a:t>
                      </a:r>
                    </a:p>
                    <a:p>
                      <a:pPr algn="ctr"/>
                      <a:r>
                        <a:rPr lang="en-CA" dirty="0" smtClean="0"/>
                        <a:t>rank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Rank</a:t>
                      </a:r>
                    </a:p>
                    <a:p>
                      <a:pPr algn="ctr"/>
                      <a:r>
                        <a:rPr lang="en-CA" dirty="0" smtClean="0"/>
                        <a:t> vector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dirty="0" smtClean="0"/>
                    </a:p>
                    <a:p>
                      <a:pPr algn="ctr"/>
                      <a:r>
                        <a:rPr lang="en-CA" dirty="0" smtClean="0"/>
                        <a:t>Sum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dirty="0" smtClean="0"/>
                    </a:p>
                    <a:p>
                      <a:pPr algn="ctr"/>
                      <a:r>
                        <a:rPr lang="en-CA" dirty="0" smtClean="0"/>
                        <a:t>Rank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dirty="0" smtClean="0"/>
                        <a:t>Normalized</a:t>
                      </a:r>
                    </a:p>
                    <a:p>
                      <a:pPr algn="ctr"/>
                      <a:r>
                        <a:rPr lang="en-CA" dirty="0" smtClean="0"/>
                        <a:t>Sum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CA" dirty="0" smtClean="0"/>
                    </a:p>
                    <a:p>
                      <a:pPr algn="ctr"/>
                      <a:r>
                        <a:rPr lang="en-CA" dirty="0" smtClean="0"/>
                        <a:t>Rank</a:t>
                      </a:r>
                      <a:endParaRPr lang="en-CA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CA" sz="1400" dirty="0" smtClean="0"/>
                        <a:t>( 1,         9,    </a:t>
                      </a:r>
                      <a:r>
                        <a:rPr lang="en-CA" sz="1400" baseline="0" dirty="0" smtClean="0"/>
                        <a:t> </a:t>
                      </a:r>
                      <a:r>
                        <a:rPr lang="en-CA" sz="1400" dirty="0" smtClean="0"/>
                        <a:t> 5,      4)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1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(2, 1, 2, 2)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7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1.47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1</a:t>
                      </a:r>
                      <a:endParaRPr lang="en-CA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CA" sz="1400" dirty="0" smtClean="0"/>
                        <a:t>(  2,    100,      4,       8</a:t>
                      </a:r>
                      <a:r>
                        <a:rPr lang="en-CA" sz="1400" baseline="0" dirty="0" smtClean="0"/>
                        <a:t>)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1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(3, 2, 1, 3)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9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2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2.03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2</a:t>
                      </a:r>
                      <a:endParaRPr lang="en-CA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CA" sz="1400" dirty="0" smtClean="0"/>
                        <a:t>(10,        9,      9,     10</a:t>
                      </a:r>
                      <a:r>
                        <a:rPr lang="en-CA" sz="1400" baseline="0" dirty="0" smtClean="0"/>
                        <a:t>)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2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(4, 1, 4, 4)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13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4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2.6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5</a:t>
                      </a:r>
                      <a:endParaRPr lang="en-CA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CA" sz="1400" dirty="0" smtClean="0"/>
                        <a:t>( 16,    100,       8,       4)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2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(5, 2, 3, 2)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12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3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2.56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4</a:t>
                      </a:r>
                      <a:endParaRPr lang="en-CA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CA" sz="1400" dirty="0" smtClean="0"/>
                        <a:t>(16,        9,   500,       0)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1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(5, 1, 5, 1)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12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3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2.37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3</a:t>
                      </a:r>
                      <a:endParaRPr lang="en-CA" sz="1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CA" sz="1400" dirty="0" smtClean="0"/>
                        <a:t>( 0, 1000, 1000, 1000)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1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(1, 3,</a:t>
                      </a:r>
                      <a:r>
                        <a:rPr lang="en-CA" sz="1400" baseline="0" dirty="0" smtClean="0"/>
                        <a:t> 6, 5)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15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5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3.2</a:t>
                      </a:r>
                      <a:endParaRPr lang="en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400" dirty="0" smtClean="0"/>
                        <a:t>6</a:t>
                      </a:r>
                      <a:endParaRPr lang="en-CA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55576" y="4941168"/>
            <a:ext cx="567334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latin typeface="+mn-lt"/>
              </a:rPr>
              <a:t>Note: (0,1000, 1000, 1000) is an outlier.</a:t>
            </a:r>
          </a:p>
          <a:p>
            <a:r>
              <a:rPr lang="en-CA" dirty="0" smtClean="0">
                <a:latin typeface="+mn-lt"/>
              </a:rPr>
              <a:t>Outliers can quickly obtain preferable Pareto scores!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419100"/>
            <a:ext cx="8229600" cy="777875"/>
          </a:xfrm>
        </p:spPr>
        <p:txBody>
          <a:bodyPr/>
          <a:lstStyle/>
          <a:p>
            <a:pPr>
              <a:defRPr/>
            </a:pPr>
            <a:r>
              <a:rPr lang="en-US" smtClean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313" y="1916113"/>
            <a:ext cx="8229600" cy="4033837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Problem overview</a:t>
            </a:r>
          </a:p>
          <a:p>
            <a:pPr>
              <a:defRPr/>
            </a:pPr>
            <a:r>
              <a:rPr lang="en-US" dirty="0" smtClean="0"/>
              <a:t>Background</a:t>
            </a:r>
          </a:p>
          <a:p>
            <a:pPr>
              <a:defRPr/>
            </a:pPr>
            <a:r>
              <a:rPr lang="en-US" dirty="0" smtClean="0"/>
              <a:t>Experiment design</a:t>
            </a:r>
          </a:p>
          <a:p>
            <a:pPr>
              <a:defRPr/>
            </a:pPr>
            <a:r>
              <a:rPr lang="en-US" dirty="0" smtClean="0"/>
              <a:t>Results</a:t>
            </a:r>
          </a:p>
          <a:p>
            <a:pPr>
              <a:defRPr/>
            </a:pPr>
            <a:r>
              <a:rPr lang="en-US" dirty="0" smtClean="0"/>
              <a:t>Conclusions</a:t>
            </a:r>
          </a:p>
          <a:p>
            <a:pPr>
              <a:defRPr/>
            </a:pPr>
            <a:endParaRPr lang="en-US" dirty="0" smtClean="0"/>
          </a:p>
          <a:p>
            <a:pPr>
              <a:buNone/>
              <a:defRPr/>
            </a:pPr>
            <a:r>
              <a:rPr lang="en-US" sz="1600" dirty="0" smtClean="0"/>
              <a:t>More details:</a:t>
            </a:r>
          </a:p>
          <a:p>
            <a:pPr lvl="1">
              <a:buNone/>
              <a:defRPr/>
            </a:pPr>
            <a:r>
              <a:rPr lang="en-US" sz="1400" dirty="0" smtClean="0"/>
              <a:t>C. </a:t>
            </a:r>
            <a:r>
              <a:rPr lang="en-US" sz="1400" dirty="0" err="1" smtClean="0"/>
              <a:t>Coia</a:t>
            </a:r>
            <a:r>
              <a:rPr lang="en-US" sz="1400" dirty="0" smtClean="0"/>
              <a:t>, </a:t>
            </a:r>
            <a:r>
              <a:rPr lang="en-US" sz="1400" i="1" dirty="0" smtClean="0"/>
              <a:t>Automatic Evolution of Conceptual Building Architectures</a:t>
            </a:r>
            <a:r>
              <a:rPr lang="en-US" sz="1400" dirty="0" smtClean="0"/>
              <a:t>,</a:t>
            </a:r>
          </a:p>
          <a:p>
            <a:pPr lvl="1">
              <a:buNone/>
              <a:defRPr/>
            </a:pPr>
            <a:r>
              <a:rPr lang="en-US" sz="1400" dirty="0" smtClean="0"/>
              <a:t>Master’s thesis, Dept of Computer Science, Brock U., 2011.</a:t>
            </a:r>
          </a:p>
          <a:p>
            <a:pPr lvl="1">
              <a:buNone/>
              <a:defRPr/>
            </a:pPr>
            <a:r>
              <a:rPr lang="en-US" sz="1400" dirty="0" smtClean="0"/>
              <a:t>http://www.cosc.brocku.ca/~bross/BuildingsCE/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Typical GP Parameters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2771800" y="1268760"/>
          <a:ext cx="3744416" cy="502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/>
                <a:gridCol w="1872208"/>
              </a:tblGrid>
              <a:tr h="354897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Parameter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Value</a:t>
                      </a:r>
                      <a:endParaRPr lang="en-US" dirty="0"/>
                    </a:p>
                  </a:txBody>
                  <a:tcPr/>
                </a:tc>
              </a:tr>
              <a:tr h="35489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Runs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</a:tr>
              <a:tr h="35489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Generations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60</a:t>
                      </a:r>
                      <a:endParaRPr lang="en-US" dirty="0"/>
                    </a:p>
                  </a:txBody>
                  <a:tcPr/>
                </a:tc>
              </a:tr>
              <a:tr h="35489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Population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300</a:t>
                      </a:r>
                      <a:endParaRPr lang="en-US" dirty="0"/>
                    </a:p>
                  </a:txBody>
                  <a:tcPr/>
                </a:tc>
              </a:tr>
              <a:tr h="35489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Crossover</a:t>
                      </a:r>
                      <a:r>
                        <a:rPr lang="en-US" baseline="0" dirty="0" smtClean="0"/>
                        <a:t>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90%</a:t>
                      </a:r>
                      <a:endParaRPr lang="en-US" dirty="0"/>
                    </a:p>
                  </a:txBody>
                  <a:tcPr/>
                </a:tc>
              </a:tr>
              <a:tr h="35489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Mutation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8%</a:t>
                      </a:r>
                    </a:p>
                  </a:txBody>
                  <a:tcPr/>
                </a:tc>
              </a:tr>
              <a:tr h="35489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Elitism</a:t>
                      </a:r>
                      <a:r>
                        <a:rPr lang="en-US" baseline="0" dirty="0" smtClean="0"/>
                        <a:t> rate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2%</a:t>
                      </a:r>
                      <a:endParaRPr lang="en-US" dirty="0"/>
                    </a:p>
                  </a:txBody>
                  <a:tcPr/>
                </a:tc>
              </a:tr>
              <a:tr h="35489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ADFs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</a:tr>
              <a:tr h="35489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Initial tree method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Grow</a:t>
                      </a:r>
                      <a:endParaRPr lang="en-US" dirty="0"/>
                    </a:p>
                  </a:txBody>
                  <a:tcPr/>
                </a:tc>
              </a:tr>
              <a:tr h="35489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Max tree 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</a:tr>
              <a:tr h="35489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Tournament size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</a:tr>
              <a:tr h="35489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Fitness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MOP</a:t>
                      </a:r>
                      <a:endParaRPr lang="en-US" dirty="0"/>
                    </a:p>
                  </a:txBody>
                  <a:tcPr/>
                </a:tc>
              </a:tr>
              <a:tr h="354897"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Diversity</a:t>
                      </a:r>
                      <a:r>
                        <a:rPr lang="en-US" baseline="0" dirty="0" smtClean="0"/>
                        <a:t> penalty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008062"/>
          </a:xfrm>
        </p:spPr>
        <p:txBody>
          <a:bodyPr/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Some technical issues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 smtClean="0"/>
              <a:t>City Engine has known memory leaks.</a:t>
            </a:r>
          </a:p>
          <a:p>
            <a:pPr marL="857250" lvl="1" indent="-457200"/>
            <a:r>
              <a:rPr lang="en-US" dirty="0" smtClean="0"/>
              <a:t>We were forced to reboot City Engine every generation.</a:t>
            </a:r>
          </a:p>
          <a:p>
            <a:pPr marL="857250" lvl="1" indent="-457200"/>
            <a:r>
              <a:rPr lang="en-US" dirty="0" smtClean="0"/>
              <a:t>Added ~1 hour to each run.</a:t>
            </a:r>
          </a:p>
          <a:p>
            <a:pPr marL="857250" lvl="1" indent="-457200"/>
            <a:endParaRPr lang="en-US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 smtClean="0"/>
              <a:t>Only one license for City Engine.</a:t>
            </a:r>
          </a:p>
          <a:p>
            <a:pPr marL="857250" lvl="1" indent="-457200"/>
            <a:r>
              <a:rPr lang="en-US" dirty="0" smtClean="0"/>
              <a:t>One run at a time.</a:t>
            </a:r>
          </a:p>
          <a:p>
            <a:pPr marL="857250" lvl="1" indent="-457200"/>
            <a:r>
              <a:rPr lang="en-US" dirty="0" smtClean="0"/>
              <a:t>One run might take 24+ hours to complete.</a:t>
            </a:r>
          </a:p>
          <a:p>
            <a:pPr marL="857250" lvl="1" indent="-457200"/>
            <a:endParaRPr lang="en-US" dirty="0" smtClean="0"/>
          </a:p>
          <a:p>
            <a:pPr marL="457200" indent="-457200"/>
            <a:r>
              <a:rPr lang="en-US" dirty="0" smtClean="0"/>
              <a:t>Resulting limitations...</a:t>
            </a:r>
          </a:p>
          <a:p>
            <a:pPr marL="857250" lvl="1" indent="-457200"/>
            <a:r>
              <a:rPr lang="en-US" dirty="0" smtClean="0"/>
              <a:t>population size of 300</a:t>
            </a:r>
          </a:p>
          <a:p>
            <a:pPr marL="857250" lvl="1" indent="-457200"/>
            <a:r>
              <a:rPr lang="en-US" dirty="0" smtClean="0"/>
              <a:t>max 60 generations</a:t>
            </a:r>
          </a:p>
          <a:p>
            <a:pPr marL="857250" lvl="1" indent="-457200"/>
            <a:r>
              <a:rPr lang="en-US" dirty="0" smtClean="0"/>
              <a:t>10 runs per experiment</a:t>
            </a:r>
            <a:br>
              <a:rPr lang="en-US" dirty="0" smtClean="0"/>
            </a:br>
            <a:endParaRPr lang="en-US" dirty="0" smtClean="0"/>
          </a:p>
          <a:p>
            <a:pPr marL="457200" indent="-457200">
              <a:buNone/>
            </a:pPr>
            <a:endParaRPr lang="en-US" dirty="0" smtClean="0"/>
          </a:p>
          <a:p>
            <a:pPr marL="857250" lvl="1" indent="-4572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1: single 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maximize number of </a:t>
            </a:r>
            <a:r>
              <a:rPr lang="en-US" u="sng" dirty="0" smtClean="0"/>
              <a:t>unique</a:t>
            </a:r>
            <a:r>
              <a:rPr lang="en-US" dirty="0" smtClean="0"/>
              <a:t> surface normals.</a:t>
            </a:r>
          </a:p>
          <a:p>
            <a:pPr lvl="1"/>
            <a:r>
              <a:rPr lang="en-US" dirty="0" smtClean="0"/>
              <a:t>a property of a sphere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But  GP very adept at maximizing polygons </a:t>
            </a:r>
          </a:p>
          <a:p>
            <a:pPr>
              <a:buNone/>
            </a:pPr>
            <a:r>
              <a:rPr lang="en-US" dirty="0" smtClean="0">
                <a:sym typeface="Wingdings" pitchFamily="2" charset="2"/>
              </a:rPr>
              <a:t>		 memory overflow! </a:t>
            </a:r>
          </a:p>
          <a:p>
            <a:pPr>
              <a:buNone/>
            </a:pPr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Limit to 30 generations.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5122" name="Picture 2" descr="Z:\tex\corrado_cec2011\Figures\BasicUniqueNormals\5-final-1cro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340768"/>
            <a:ext cx="6162516" cy="4981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6146" name="Picture 2" descr="Z:\tex\corrado_cec2011\Figures\BasicUniqueNormals\5-final-1(3)cro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24744"/>
            <a:ext cx="7049215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7171" name="Picture 3" descr="Z:\tex\corrado_cec2011\Figures\furturistic-hotel-1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8424936" cy="53384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8194" name="Picture 2" descr="Z:\tex\corrado_cec2011\Figures\furturistic-hotel-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052736"/>
            <a:ext cx="6048672" cy="53353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9218" name="Picture 2" descr="Z:\tex\corrado_cec2011\Figures\t-1152-533-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052736"/>
            <a:ext cx="7162180" cy="53109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10242" name="Picture 2" descr="Z:\tex\corrado_cec2011\Figures\uniqueNormals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24744"/>
            <a:ext cx="6787059" cy="51272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2: Two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SzPct val="100000"/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 smtClean="0"/>
              <a:t>Maximize unique normals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 smtClean="0"/>
              <a:t>Stay within boundary (square lot).</a:t>
            </a:r>
          </a:p>
          <a:p>
            <a:endParaRPr lang="en-US" dirty="0" smtClean="0"/>
          </a:p>
          <a:p>
            <a:r>
              <a:rPr lang="en-US" dirty="0" smtClean="0"/>
              <a:t>Sum rank</a:t>
            </a:r>
          </a:p>
          <a:p>
            <a:endParaRPr lang="en-US" dirty="0" smtClean="0"/>
          </a:p>
          <a:p>
            <a:r>
              <a:rPr lang="en-US" dirty="0" smtClean="0"/>
              <a:t>Include cube and sphere primitives.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Architecture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/>
          <a:p>
            <a:r>
              <a:rPr lang="en-US" dirty="0" smtClean="0"/>
              <a:t>Architectural design is complex, multi-faceted...</a:t>
            </a:r>
          </a:p>
          <a:p>
            <a:pPr marL="800100" lvl="1" indent="-342900">
              <a:buSzPct val="100000"/>
              <a:buFont typeface="+mj-lt"/>
              <a:buAutoNum type="arabicPeriod"/>
            </a:pPr>
            <a:r>
              <a:rPr lang="en-US" dirty="0" smtClean="0"/>
              <a:t>Space: physical size, constraints</a:t>
            </a:r>
          </a:p>
          <a:p>
            <a:pPr marL="800100" lvl="1" indent="-342900">
              <a:buSzPct val="100000"/>
              <a:buFont typeface="+mj-lt"/>
              <a:buAutoNum type="arabicPeriod"/>
            </a:pPr>
            <a:r>
              <a:rPr lang="en-US" dirty="0" smtClean="0"/>
              <a:t>Function: ability to accomplish its task</a:t>
            </a:r>
          </a:p>
          <a:p>
            <a:pPr marL="800100" lvl="1" indent="-342900">
              <a:buSzPct val="100000"/>
              <a:buFont typeface="+mj-lt"/>
              <a:buAutoNum type="arabicPeriod"/>
            </a:pPr>
            <a:r>
              <a:rPr lang="en-US" dirty="0" smtClean="0"/>
              <a:t>Form: external appearance</a:t>
            </a:r>
          </a:p>
          <a:p>
            <a:pPr marL="800100" lvl="1" indent="-342900"/>
            <a:r>
              <a:rPr lang="en-US" dirty="0" smtClean="0"/>
              <a:t>Also historical &amp; cultural factors, engineering, cost, ...</a:t>
            </a:r>
          </a:p>
          <a:p>
            <a:pPr marL="400050">
              <a:buNone/>
            </a:pPr>
            <a:endParaRPr lang="en-US" dirty="0" smtClean="0"/>
          </a:p>
          <a:p>
            <a:pPr marL="400050"/>
            <a:r>
              <a:rPr lang="en-US" dirty="0" smtClean="0"/>
              <a:t>Use of computers as design tools is long established.</a:t>
            </a:r>
          </a:p>
          <a:p>
            <a:pPr marL="800100" lvl="1"/>
            <a:r>
              <a:rPr lang="en-US" dirty="0" smtClean="0"/>
              <a:t>CAD systems</a:t>
            </a:r>
          </a:p>
          <a:p>
            <a:pPr marL="800100" lvl="1"/>
            <a:endParaRPr lang="en-US" dirty="0" smtClean="0"/>
          </a:p>
          <a:p>
            <a:pPr marL="400050"/>
            <a:r>
              <a:rPr lang="en-US" dirty="0" smtClean="0"/>
              <a:t>Research applying AI and ML technology to architectural design is active.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11267" name="Picture 3" descr="Z:\tex\corrado_cec2011\Figures\exp-normals-sphere\2-final-1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16832"/>
            <a:ext cx="3954298" cy="3240360"/>
          </a:xfrm>
          <a:prstGeom prst="rect">
            <a:avLst/>
          </a:prstGeom>
          <a:noFill/>
        </p:spPr>
      </p:pic>
      <p:pic>
        <p:nvPicPr>
          <p:cNvPr id="11268" name="Picture 4" descr="Z:\tex\corrado_cec2011\Figures\exp-normals-sphere\2-final-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556792"/>
            <a:ext cx="4063237" cy="40324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2 performance graph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1026" name="Picture 2" descr="Z:\tex\corrado_cec2011\CEC seminar\performanc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052736"/>
            <a:ext cx="7429500" cy="5238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3: Three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060849"/>
            <a:ext cx="8229600" cy="4176464"/>
          </a:xfrm>
        </p:spPr>
        <p:txBody>
          <a:bodyPr/>
          <a:lstStyle/>
          <a:p>
            <a:pPr marL="457200" indent="-457200">
              <a:buSzPct val="100000"/>
              <a:buFont typeface="+mj-lt"/>
              <a:buAutoNum type="arabicPeriod"/>
            </a:pPr>
            <a:endParaRPr lang="en-US" dirty="0" smtClean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 smtClean="0"/>
              <a:t>Maximize unique normals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 smtClean="0"/>
              <a:t>Reach target height of 750 units.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en-US" dirty="0" smtClean="0"/>
              <a:t>Constrain model to a given square lot.</a:t>
            </a:r>
          </a:p>
          <a:p>
            <a:pPr marL="457200" indent="-457200">
              <a:buFont typeface="+mj-lt"/>
              <a:buAutoNum type="arabicPeriod"/>
            </a:pPr>
            <a:endParaRPr lang="en-US" dirty="0" smtClean="0"/>
          </a:p>
          <a:p>
            <a:pPr marL="457200" indent="-457200"/>
            <a:r>
              <a:rPr lang="en-US" dirty="0" smtClean="0"/>
              <a:t>Compare: Pareto, sum rank, normalized sum rank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3: MOP comparison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12290" name="Picture 2" descr="Z:\tex\corrado_cec2011\CEC seminar\Capture_05122011_15501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68760"/>
            <a:ext cx="7286625" cy="3124200"/>
          </a:xfrm>
          <a:prstGeom prst="rect">
            <a:avLst/>
          </a:prstGeom>
          <a:noFill/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4581128"/>
            <a:ext cx="8229600" cy="1545035"/>
          </a:xfrm>
        </p:spPr>
        <p:txBody>
          <a:bodyPr/>
          <a:lstStyle/>
          <a:p>
            <a:pPr lvl="1"/>
            <a:endParaRPr lang="en-US" dirty="0" smtClean="0"/>
          </a:p>
          <a:p>
            <a:pPr lvl="1"/>
            <a:r>
              <a:rPr lang="en-US" dirty="0" smtClean="0"/>
              <a:t>NSR superior to SR </a:t>
            </a:r>
            <a:r>
              <a:rPr lang="en-US" dirty="0" err="1" smtClean="0"/>
              <a:t>wrt</a:t>
            </a:r>
            <a:r>
              <a:rPr lang="en-US" dirty="0" smtClean="0"/>
              <a:t> height (t-test, p &lt; 0.08)</a:t>
            </a:r>
          </a:p>
          <a:p>
            <a:pPr lvl="1"/>
            <a:r>
              <a:rPr lang="en-US" dirty="0" smtClean="0"/>
              <a:t>Both NSR, SR superior to Pareto </a:t>
            </a:r>
            <a:r>
              <a:rPr lang="en-US" dirty="0" err="1" smtClean="0"/>
              <a:t>wrt</a:t>
            </a:r>
            <a:r>
              <a:rPr lang="en-US" dirty="0" smtClean="0"/>
              <a:t> height (t-test, p &lt; 0.05)</a:t>
            </a:r>
          </a:p>
          <a:p>
            <a:pPr lvl="1"/>
            <a:r>
              <a:rPr lang="en-US" dirty="0" smtClean="0"/>
              <a:t>(not shown) only Pareto violated boundary requirements.</a:t>
            </a:r>
          </a:p>
          <a:p>
            <a:pPr lvl="1"/>
            <a:r>
              <a:rPr lang="en-US" dirty="0" smtClean="0"/>
              <a:t>Pareto created lots of outliers.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3: Scatter plot of top solutions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13314" name="Picture 2" descr="Z:\tex\corrado_cec2011\Figures\scatter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268760"/>
            <a:ext cx="6624736" cy="50588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3a (norm. sum rank)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15362" name="Picture 2" descr="Z:\tex\corrado_cec2011\Figures\MOPexamples\NSR 9-final-1cr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980728"/>
            <a:ext cx="2088232" cy="5709939"/>
          </a:xfrm>
          <a:prstGeom prst="rect">
            <a:avLst/>
          </a:prstGeom>
          <a:noFill/>
        </p:spPr>
      </p:pic>
      <p:pic>
        <p:nvPicPr>
          <p:cNvPr id="7" name="Picture 3" descr="Z:\tex\corrado_cec2011\Figures\MOPexamples\NSR 9-final-1(3)cro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1124744"/>
            <a:ext cx="4007474" cy="439248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707904" y="5877272"/>
            <a:ext cx="4275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1624 normals, height 726, boundary OK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3b (Pareto)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14340" name="Picture 4" descr="Z:\tex\corrado_cec2011\Figures\MOPexamples\Pareto 4-final-5cro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12776"/>
            <a:ext cx="4752528" cy="475252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724128" y="2852936"/>
            <a:ext cx="330090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Boundary OK, </a:t>
            </a:r>
          </a:p>
          <a:p>
            <a:r>
              <a:rPr lang="en-US" dirty="0" smtClean="0">
                <a:latin typeface="+mj-lt"/>
              </a:rPr>
              <a:t>222 normals,</a:t>
            </a:r>
          </a:p>
          <a:p>
            <a:r>
              <a:rPr lang="en-US" dirty="0" smtClean="0">
                <a:latin typeface="+mj-lt"/>
              </a:rPr>
              <a:t>height is 99 (target 750).</a:t>
            </a:r>
          </a:p>
          <a:p>
            <a:endParaRPr lang="en-US" dirty="0" smtClean="0">
              <a:latin typeface="+mj-lt"/>
            </a:endParaRPr>
          </a:p>
          <a:p>
            <a:r>
              <a:rPr lang="en-US" dirty="0" smtClean="0">
                <a:latin typeface="+mj-lt"/>
              </a:rPr>
              <a:t>An outlier...</a:t>
            </a:r>
          </a:p>
          <a:p>
            <a:r>
              <a:rPr lang="en-US" dirty="0" smtClean="0">
                <a:latin typeface="+mj-lt"/>
              </a:rPr>
              <a:t>Satisfying the boundary meant</a:t>
            </a:r>
          </a:p>
          <a:p>
            <a:r>
              <a:rPr lang="en-US" dirty="0" smtClean="0">
                <a:latin typeface="+mj-lt"/>
              </a:rPr>
              <a:t>it was a rank 1 solution.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solutions from 10 Pareto runs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1026" name="Picture 2" descr="Z:\tex\corrado_cec2011\CEC seminar\pareto3objbest\small\1-final-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1601366" cy="1584176"/>
          </a:xfrm>
          <a:prstGeom prst="rect">
            <a:avLst/>
          </a:prstGeom>
          <a:noFill/>
        </p:spPr>
      </p:pic>
      <p:pic>
        <p:nvPicPr>
          <p:cNvPr id="1027" name="Picture 3" descr="Z:\tex\corrado_cec2011\CEC seminar\pareto3objbest\small\2-final-4(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844824"/>
            <a:ext cx="1612367" cy="1584176"/>
          </a:xfrm>
          <a:prstGeom prst="rect">
            <a:avLst/>
          </a:prstGeom>
          <a:noFill/>
        </p:spPr>
      </p:pic>
      <p:pic>
        <p:nvPicPr>
          <p:cNvPr id="1028" name="Picture 4" descr="Z:\tex\corrado_cec2011\CEC seminar\pareto3objbest\small\3-final-1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844824"/>
            <a:ext cx="1612367" cy="1584176"/>
          </a:xfrm>
          <a:prstGeom prst="rect">
            <a:avLst/>
          </a:prstGeom>
          <a:noFill/>
        </p:spPr>
      </p:pic>
      <p:pic>
        <p:nvPicPr>
          <p:cNvPr id="1029" name="Picture 5" descr="Z:\tex\corrado_cec2011\CEC seminar\pareto3objbest\small\4-final-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844824"/>
            <a:ext cx="1601307" cy="1584176"/>
          </a:xfrm>
          <a:prstGeom prst="rect">
            <a:avLst/>
          </a:prstGeom>
          <a:noFill/>
        </p:spPr>
      </p:pic>
      <p:pic>
        <p:nvPicPr>
          <p:cNvPr id="1030" name="Picture 6" descr="Z:\tex\corrado_cec2011\CEC seminar\pareto3objbest\small\5-final-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7" y="1844824"/>
            <a:ext cx="1584176" cy="1567229"/>
          </a:xfrm>
          <a:prstGeom prst="rect">
            <a:avLst/>
          </a:prstGeom>
          <a:noFill/>
        </p:spPr>
      </p:pic>
      <p:pic>
        <p:nvPicPr>
          <p:cNvPr id="1031" name="Picture 7" descr="Z:\tex\corrado_cec2011\CEC seminar\pareto3objbest\small\6-final-1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9" y="3573016"/>
            <a:ext cx="1606710" cy="1584176"/>
          </a:xfrm>
          <a:prstGeom prst="rect">
            <a:avLst/>
          </a:prstGeom>
          <a:noFill/>
        </p:spPr>
      </p:pic>
      <p:pic>
        <p:nvPicPr>
          <p:cNvPr id="1033" name="Picture 9" descr="Z:\tex\corrado_cec2011\CEC seminar\pareto3objbest\small\7-final-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721" y="3573016"/>
            <a:ext cx="1741064" cy="1584176"/>
          </a:xfrm>
          <a:prstGeom prst="rect">
            <a:avLst/>
          </a:prstGeom>
          <a:noFill/>
        </p:spPr>
      </p:pic>
      <p:pic>
        <p:nvPicPr>
          <p:cNvPr id="1034" name="Picture 10" descr="Z:\tex\corrado_cec2011\CEC seminar\pareto3objbest\small\8-final-6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3573016"/>
            <a:ext cx="1591059" cy="1574428"/>
          </a:xfrm>
          <a:prstGeom prst="rect">
            <a:avLst/>
          </a:prstGeom>
          <a:noFill/>
        </p:spPr>
      </p:pic>
      <p:pic>
        <p:nvPicPr>
          <p:cNvPr id="1035" name="Picture 11" descr="Z:\tex\corrado_cec2011\CEC seminar\pareto3objbest\small\9-final-4(2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80112" y="3573016"/>
            <a:ext cx="1612364" cy="1584176"/>
          </a:xfrm>
          <a:prstGeom prst="rect">
            <a:avLst/>
          </a:prstGeom>
          <a:noFill/>
        </p:spPr>
      </p:pic>
      <p:pic>
        <p:nvPicPr>
          <p:cNvPr id="1036" name="Picture 12" descr="Z:\tex\corrado_cec2011\CEC seminar\pareto3objbest\small\10-final-8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08304" y="3573016"/>
            <a:ext cx="1618002" cy="15841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Case 4: advanced MOP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0050">
              <a:buSzPct val="100000"/>
              <a:buFont typeface="+mj-lt"/>
              <a:buAutoNum type="arabicPeriod"/>
            </a:pPr>
            <a:endParaRPr lang="en-US" dirty="0" smtClean="0"/>
          </a:p>
          <a:p>
            <a:pPr marL="400050">
              <a:buSzPct val="100000"/>
              <a:buFont typeface="+mj-lt"/>
              <a:buAutoNum type="arabicPeriod"/>
            </a:pPr>
            <a:endParaRPr lang="en-US" dirty="0" smtClean="0"/>
          </a:p>
          <a:p>
            <a:pPr marL="400050">
              <a:buSzPct val="100000"/>
              <a:buFont typeface="+mj-lt"/>
              <a:buAutoNum type="arabicPeriod"/>
            </a:pPr>
            <a:r>
              <a:rPr lang="en-US" dirty="0" smtClean="0"/>
              <a:t>Maximize normals.</a:t>
            </a:r>
          </a:p>
          <a:p>
            <a:pPr marL="400050">
              <a:buSzPct val="100000"/>
              <a:buFont typeface="+mj-lt"/>
              <a:buAutoNum type="arabicPeriod"/>
            </a:pPr>
            <a:r>
              <a:rPr lang="en-US" dirty="0" smtClean="0"/>
              <a:t>Reach target height.</a:t>
            </a:r>
          </a:p>
          <a:p>
            <a:pPr marL="400050">
              <a:buSzPct val="100000"/>
              <a:buFont typeface="+mj-lt"/>
              <a:buAutoNum type="arabicPeriod"/>
            </a:pPr>
            <a:r>
              <a:rPr lang="en-US" dirty="0" smtClean="0"/>
              <a:t>Fit vertical projection to target shape </a:t>
            </a:r>
            <a:r>
              <a:rPr lang="en-US" dirty="0" smtClean="0">
                <a:sym typeface="Wingdings" pitchFamily="2" charset="2"/>
              </a:rPr>
              <a:t></a:t>
            </a:r>
            <a:endParaRPr lang="en-US" dirty="0" smtClean="0"/>
          </a:p>
          <a:p>
            <a:pPr marL="800100" lvl="1" indent="-342900">
              <a:buFont typeface="+mj-lt"/>
              <a:buAutoNum type="arabicPeriod"/>
            </a:pPr>
            <a:endParaRPr lang="en-US" dirty="0" smtClean="0"/>
          </a:p>
          <a:p>
            <a:pPr marL="400050"/>
            <a:r>
              <a:rPr lang="en-US" dirty="0" smtClean="0"/>
              <a:t>Normalized sum rank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2050" name="Picture 2" descr="Z:\tex\corrado_cec2011\Figures\AdvMOPJan11\target-to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2492896"/>
            <a:ext cx="2242220" cy="22422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CEC 2011</a:t>
            </a:r>
            <a:endParaRPr lang="en-US" dirty="0"/>
          </a:p>
        </p:txBody>
      </p:sp>
      <p:pic>
        <p:nvPicPr>
          <p:cNvPr id="3074" name="Picture 2" descr="Z:\tex\corrado_cec2011\Figures\AdvMOPJan11\tower3cro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052736"/>
            <a:ext cx="4660058" cy="5112568"/>
          </a:xfrm>
          <a:prstGeom prst="rect">
            <a:avLst/>
          </a:prstGeom>
          <a:noFill/>
        </p:spPr>
      </p:pic>
      <p:pic>
        <p:nvPicPr>
          <p:cNvPr id="3075" name="Picture 3" descr="Z:\tex\corrado_cec2011\Figures\AdvMOPJan11\tower6-final-1topcrop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196752"/>
            <a:ext cx="2396653" cy="2396654"/>
          </a:xfrm>
          <a:prstGeom prst="rect">
            <a:avLst/>
          </a:prstGeom>
          <a:noFill/>
        </p:spPr>
      </p:pic>
      <p:pic>
        <p:nvPicPr>
          <p:cNvPr id="3076" name="Picture 4" descr="Z:\tex\corrado_cec2011\Figures\AdvMOPJan11\target-to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789040"/>
            <a:ext cx="2376264" cy="237626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67544" y="6237312"/>
            <a:ext cx="3645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height = 314 (</a:t>
            </a:r>
            <a:r>
              <a:rPr lang="en-US" sz="1600" dirty="0" err="1" smtClean="0">
                <a:latin typeface="+mn-lt"/>
              </a:rPr>
              <a:t>targ</a:t>
            </a:r>
            <a:r>
              <a:rPr lang="en-US" sz="1600" dirty="0" smtClean="0">
                <a:latin typeface="+mn-lt"/>
              </a:rPr>
              <a:t> 1500), norms = 538</a:t>
            </a:r>
            <a:endParaRPr lang="en-US" sz="1600" dirty="0">
              <a:latin typeface="+mn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in Evolutionary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Comprehensive survey </a:t>
            </a:r>
            <a:r>
              <a:rPr lang="en-US" sz="1800" dirty="0" smtClean="0"/>
              <a:t>(</a:t>
            </a:r>
            <a:r>
              <a:rPr lang="en-US" sz="1800" dirty="0" err="1" smtClean="0"/>
              <a:t>Kicinger</a:t>
            </a:r>
            <a:r>
              <a:rPr lang="en-US" sz="1800" dirty="0" smtClean="0"/>
              <a:t> </a:t>
            </a:r>
            <a:r>
              <a:rPr lang="en-US" sz="1800" i="1" dirty="0" smtClean="0"/>
              <a:t>et al</a:t>
            </a:r>
            <a:r>
              <a:rPr lang="en-US" sz="1800" dirty="0" smtClean="0"/>
              <a:t>. 2005)</a:t>
            </a:r>
            <a:endParaRPr lang="en-US" dirty="0" smtClean="0"/>
          </a:p>
          <a:p>
            <a:r>
              <a:rPr lang="en-US" dirty="0" smtClean="0"/>
              <a:t>Beam sections, trusses </a:t>
            </a:r>
            <a:r>
              <a:rPr lang="en-US" sz="1800" dirty="0" smtClean="0"/>
              <a:t>(</a:t>
            </a:r>
            <a:r>
              <a:rPr lang="en-US" sz="1800" dirty="0" err="1" smtClean="0"/>
              <a:t>Gero</a:t>
            </a:r>
            <a:r>
              <a:rPr lang="en-US" sz="1800" dirty="0" smtClean="0"/>
              <a:t> </a:t>
            </a:r>
            <a:r>
              <a:rPr lang="en-US" sz="1800" i="1" dirty="0" smtClean="0"/>
              <a:t>et al. </a:t>
            </a:r>
            <a:r>
              <a:rPr lang="en-US" sz="1800" dirty="0" smtClean="0"/>
              <a:t>1994; </a:t>
            </a:r>
            <a:r>
              <a:rPr lang="en-US" sz="1800" dirty="0" err="1" smtClean="0"/>
              <a:t>Buelow</a:t>
            </a:r>
            <a:r>
              <a:rPr lang="en-US" sz="1800" dirty="0" smtClean="0"/>
              <a:t> 2007)</a:t>
            </a:r>
            <a:endParaRPr lang="en-US" dirty="0" smtClean="0"/>
          </a:p>
          <a:p>
            <a:r>
              <a:rPr lang="en-US" dirty="0" smtClean="0"/>
              <a:t>GenR8, 3D surfaces </a:t>
            </a:r>
            <a:r>
              <a:rPr lang="en-US" sz="1800" dirty="0" smtClean="0"/>
              <a:t>(</a:t>
            </a:r>
            <a:r>
              <a:rPr lang="en-US" sz="1800" dirty="0" err="1" smtClean="0"/>
              <a:t>Hemberg</a:t>
            </a:r>
            <a:r>
              <a:rPr lang="en-US" sz="1800" dirty="0" smtClean="0"/>
              <a:t> </a:t>
            </a:r>
            <a:r>
              <a:rPr lang="en-US" sz="1800" i="1" dirty="0" smtClean="0"/>
              <a:t>et al</a:t>
            </a:r>
            <a:r>
              <a:rPr lang="en-US" sz="1800" dirty="0" smtClean="0"/>
              <a:t>. 2008)</a:t>
            </a:r>
            <a:endParaRPr lang="en-US" dirty="0" smtClean="0"/>
          </a:p>
          <a:p>
            <a:r>
              <a:rPr lang="en-US" dirty="0" smtClean="0"/>
              <a:t>2D and 3D shape grammars </a:t>
            </a:r>
            <a:r>
              <a:rPr lang="en-US" sz="1800" dirty="0" smtClean="0"/>
              <a:t>(O’Neill </a:t>
            </a:r>
            <a:r>
              <a:rPr lang="en-US" sz="1800" i="1" dirty="0" smtClean="0"/>
              <a:t>et al</a:t>
            </a:r>
            <a:r>
              <a:rPr lang="en-US" sz="1800" dirty="0" smtClean="0"/>
              <a:t>. 2009, 2010)</a:t>
            </a:r>
            <a:endParaRPr lang="en-US" dirty="0" smtClean="0"/>
          </a:p>
          <a:p>
            <a:r>
              <a:rPr lang="en-US" dirty="0" smtClean="0"/>
              <a:t>Context Free Design Grammars </a:t>
            </a:r>
            <a:r>
              <a:rPr lang="en-US" sz="1800" dirty="0" smtClean="0"/>
              <a:t>(Machado </a:t>
            </a:r>
            <a:r>
              <a:rPr lang="en-US" sz="1800" i="1" dirty="0" smtClean="0"/>
              <a:t>et al</a:t>
            </a:r>
            <a:r>
              <a:rPr lang="en-US" sz="1800" dirty="0" smtClean="0"/>
              <a:t>. 2010)</a:t>
            </a:r>
            <a:endParaRPr lang="en-US" dirty="0" smtClean="0"/>
          </a:p>
          <a:p>
            <a:r>
              <a:rPr lang="en-US" dirty="0" smtClean="0"/>
              <a:t>3D table designs </a:t>
            </a:r>
            <a:r>
              <a:rPr lang="en-US" sz="1800" dirty="0" smtClean="0"/>
              <a:t>(</a:t>
            </a:r>
            <a:r>
              <a:rPr lang="en-US" sz="1800" dirty="0" err="1" smtClean="0"/>
              <a:t>Hornby</a:t>
            </a:r>
            <a:r>
              <a:rPr lang="en-US" sz="1800" dirty="0" smtClean="0"/>
              <a:t> 2005)</a:t>
            </a:r>
            <a:endParaRPr lang="en-US" dirty="0" smtClean="0"/>
          </a:p>
          <a:p>
            <a:r>
              <a:rPr lang="en-US" dirty="0" smtClean="0"/>
              <a:t>Flowers and plants </a:t>
            </a:r>
            <a:r>
              <a:rPr lang="en-US" sz="1800" dirty="0" smtClean="0"/>
              <a:t>(Jacob 1996)</a:t>
            </a:r>
            <a:endParaRPr lang="en-US" dirty="0" smtClean="0"/>
          </a:p>
          <a:p>
            <a:r>
              <a:rPr lang="en-US" dirty="0" smtClean="0"/>
              <a:t>L-Systems </a:t>
            </a:r>
            <a:r>
              <a:rPr lang="en-US" sz="1800" dirty="0" smtClean="0"/>
              <a:t>(</a:t>
            </a:r>
            <a:r>
              <a:rPr lang="en-US" sz="1800" dirty="0" err="1" smtClean="0"/>
              <a:t>Beumont</a:t>
            </a:r>
            <a:r>
              <a:rPr lang="en-US" sz="1800" dirty="0" smtClean="0"/>
              <a:t> &amp; </a:t>
            </a:r>
            <a:r>
              <a:rPr lang="en-US" sz="1800" dirty="0" err="1" smtClean="0"/>
              <a:t>Stepley</a:t>
            </a:r>
            <a:r>
              <a:rPr lang="en-US" sz="1800" dirty="0" smtClean="0"/>
              <a:t> 2009)</a:t>
            </a:r>
            <a:endParaRPr lang="en-US" dirty="0" smtClean="0"/>
          </a:p>
          <a:p>
            <a:endParaRPr lang="en-US" dirty="0" smtClean="0"/>
          </a:p>
          <a:p>
            <a:pPr>
              <a:buNone/>
            </a:pPr>
            <a:r>
              <a:rPr lang="en-US" dirty="0" smtClean="0"/>
              <a:t>... and much more.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5589240"/>
            <a:ext cx="8229600" cy="824955"/>
          </a:xfrm>
        </p:spPr>
        <p:txBody>
          <a:bodyPr/>
          <a:lstStyle/>
          <a:p>
            <a:pPr lvl="1"/>
            <a:r>
              <a:rPr lang="en-US" dirty="0" smtClean="0"/>
              <a:t>height=189, 1610 normals, weak shape fit score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4098" name="Picture 2" descr="Z:\tex\corrado_cec2011\Figures\AdvMOPJan11\spiral-2-4-final-1crop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980728"/>
            <a:ext cx="4536504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Misc images</a:t>
            </a:r>
            <a:br>
              <a:rPr lang="en-US" dirty="0" smtClean="0"/>
            </a:br>
            <a:r>
              <a:rPr lang="en-US" sz="2000" dirty="0" smtClean="0"/>
              <a:t>(see our web site for more images, animations)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1026" name="Picture 2" descr="Z:\public_html\BuildingsCE\images\image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340768"/>
            <a:ext cx="7315200" cy="487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1026" name="Picture 2" descr="Z:\tex\corrado_cec2011\CEC seminar\bluehotel1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8353922" cy="49294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2050" name="Picture 2" descr="Z:\tex\corrado_cec2011\CEC seminar\blue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24744"/>
            <a:ext cx="8137898" cy="48020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2050" name="Picture 2" descr="Z:\public_html\BuildingsCE\images\pic1s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8382000" cy="4391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3074" name="Picture 2" descr="Z:\public_html\BuildingsCE\images\space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620688"/>
            <a:ext cx="8603411" cy="5076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4098" name="Picture 2" descr="Z:\public_html\BuildingsCE\images\angeltower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8126413" cy="609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  <p:pic>
        <p:nvPicPr>
          <p:cNvPr id="5122" name="Picture 2" descr="Z:\tex\corrado_cec2011\CEC seminar\space4bd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8117514" cy="47899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/>
          <a:lstStyle/>
          <a:p>
            <a:r>
              <a:rPr lang="en-US" dirty="0" smtClean="0"/>
              <a:t>Variety of models generated.</a:t>
            </a:r>
          </a:p>
          <a:p>
            <a:r>
              <a:rPr lang="en-US" dirty="0" smtClean="0"/>
              <a:t>Multi-objective evaluation worked well.</a:t>
            </a:r>
          </a:p>
          <a:p>
            <a:r>
              <a:rPr lang="en-US" dirty="0" smtClean="0"/>
              <a:t>Good results, considering limitations of runs.</a:t>
            </a:r>
          </a:p>
          <a:p>
            <a:r>
              <a:rPr lang="en-US" dirty="0" smtClean="0"/>
              <a:t>Style of our buildings: “</a:t>
            </a:r>
            <a:r>
              <a:rPr lang="en-US" dirty="0" err="1" smtClean="0"/>
              <a:t>Brutalist</a:t>
            </a:r>
            <a:r>
              <a:rPr lang="en-US" dirty="0" smtClean="0"/>
              <a:t>” architecture?  </a:t>
            </a:r>
          </a:p>
          <a:p>
            <a:pPr lvl="1"/>
            <a:r>
              <a:rPr lang="en-US" dirty="0" smtClean="0"/>
              <a:t>1960/70’s university campuses: concrete blocks</a:t>
            </a:r>
          </a:p>
          <a:p>
            <a:pPr lvl="1"/>
            <a:r>
              <a:rPr lang="en-US" dirty="0" smtClean="0"/>
              <a:t>New shape grammar primitives, new fitness measures </a:t>
            </a:r>
            <a:r>
              <a:rPr lang="en-US" dirty="0" smtClean="0">
                <a:sym typeface="Wingdings" pitchFamily="2" charset="2"/>
              </a:rPr>
              <a:t> new styles.</a:t>
            </a:r>
            <a:endParaRPr lang="en-US" dirty="0" smtClean="0"/>
          </a:p>
          <a:p>
            <a:r>
              <a:rPr lang="en-US" dirty="0" smtClean="0"/>
              <a:t>Future work</a:t>
            </a:r>
          </a:p>
          <a:p>
            <a:pPr lvl="1"/>
            <a:r>
              <a:rPr lang="en-US" dirty="0" smtClean="0"/>
              <a:t>Expand the shape grammar language.</a:t>
            </a:r>
          </a:p>
          <a:p>
            <a:pPr lvl="1"/>
            <a:r>
              <a:rPr lang="en-US" dirty="0" smtClean="0"/>
              <a:t>More knowledge-based grammar refinements.</a:t>
            </a:r>
          </a:p>
          <a:p>
            <a:pPr lvl="1"/>
            <a:r>
              <a:rPr lang="en-US" dirty="0" smtClean="0"/>
              <a:t>New evaluation criteria</a:t>
            </a:r>
          </a:p>
          <a:p>
            <a:pPr lvl="2"/>
            <a:r>
              <a:rPr lang="en-US" dirty="0" smtClean="0"/>
              <a:t>aesthetics</a:t>
            </a:r>
          </a:p>
          <a:p>
            <a:pPr lvl="2"/>
            <a:r>
              <a:rPr lang="en-US" dirty="0" smtClean="0"/>
              <a:t>functionality</a:t>
            </a:r>
          </a:p>
          <a:p>
            <a:pPr lvl="2"/>
            <a:r>
              <a:rPr lang="en-US" dirty="0" smtClean="0"/>
              <a:t>cost</a:t>
            </a:r>
          </a:p>
          <a:p>
            <a:pPr lvl="2"/>
            <a:r>
              <a:rPr lang="en-US" smtClean="0"/>
              <a:t>physical feasibility</a:t>
            </a:r>
            <a:endParaRPr lang="en-US" dirty="0" smtClean="0"/>
          </a:p>
          <a:p>
            <a:pPr lvl="1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323528" y="1412776"/>
            <a:ext cx="8352928" cy="122413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genetic programming to automatically generate 3D building models.</a:t>
            </a:r>
          </a:p>
          <a:p>
            <a:endParaRPr lang="en-US" dirty="0" smtClean="0"/>
          </a:p>
          <a:p>
            <a:endParaRPr lang="en-US" dirty="0" smtClean="0"/>
          </a:p>
          <a:p>
            <a:pPr marL="800100" lvl="1" indent="-342900">
              <a:buSzPct val="100000"/>
              <a:buFont typeface="+mj-lt"/>
              <a:buAutoNum type="arabicPeriod"/>
            </a:pPr>
            <a:r>
              <a:rPr lang="en-US" sz="2400" dirty="0" smtClean="0"/>
              <a:t>Automatic shape grammar creation.</a:t>
            </a:r>
          </a:p>
          <a:p>
            <a:pPr marL="800100" lvl="1" indent="-342900">
              <a:buFont typeface="+mj-lt"/>
              <a:buAutoNum type="arabicPeriod"/>
            </a:pPr>
            <a:endParaRPr lang="en-US" sz="2400" dirty="0" smtClean="0"/>
          </a:p>
          <a:p>
            <a:pPr marL="800100" lvl="1" indent="-342900">
              <a:buSzPct val="100000"/>
              <a:buFont typeface="+mj-lt"/>
              <a:buAutoNum type="arabicPeriod"/>
            </a:pPr>
            <a:r>
              <a:rPr lang="en-US" sz="2400" dirty="0" smtClean="0"/>
              <a:t>Using multiple objective criteria to guide search.</a:t>
            </a:r>
          </a:p>
          <a:p>
            <a:pPr marL="800100" lvl="1" indent="-342900">
              <a:buSzPct val="100000"/>
              <a:buFont typeface="+mj-lt"/>
              <a:buAutoNum type="arabicPeriod"/>
            </a:pPr>
            <a:endParaRPr lang="en-US" sz="2400" dirty="0" smtClean="0"/>
          </a:p>
          <a:p>
            <a:pPr marL="800100" lvl="1" indent="-342900">
              <a:buSzPct val="100000"/>
              <a:buFont typeface="+mj-lt"/>
              <a:buAutoNum type="arabicPeriod"/>
            </a:pPr>
            <a:r>
              <a:rPr lang="en-US" sz="2400" dirty="0" smtClean="0"/>
              <a:t>Working with an established commercial product: </a:t>
            </a:r>
            <a:r>
              <a:rPr lang="en-US" sz="2400" dirty="0" err="1" smtClean="0"/>
              <a:t>CityEngine</a:t>
            </a:r>
            <a:r>
              <a:rPr lang="en-US" sz="2400" dirty="0" smtClean="0"/>
              <a:t>.</a:t>
            </a:r>
          </a:p>
          <a:p>
            <a:pPr marL="800100" lvl="1" indent="-342900">
              <a:buFont typeface="+mj-lt"/>
              <a:buAutoNum type="arabicPeriod"/>
            </a:pPr>
            <a:endParaRPr lang="en-US" dirty="0" smtClean="0"/>
          </a:p>
          <a:p>
            <a:pPr marL="800100" lvl="1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00050"/>
            <a:endParaRPr lang="en-US" dirty="0" smtClean="0"/>
          </a:p>
          <a:p>
            <a:pPr marL="457200"/>
            <a:r>
              <a:rPr lang="en-US" dirty="0" smtClean="0"/>
              <a:t>Explore design concepts: creative, inspiration</a:t>
            </a:r>
          </a:p>
          <a:p>
            <a:pPr marL="457200"/>
            <a:endParaRPr lang="en-US" dirty="0" smtClean="0"/>
          </a:p>
          <a:p>
            <a:pPr marL="457200"/>
            <a:r>
              <a:rPr lang="en-US" dirty="0" smtClean="0"/>
              <a:t>Possible foundations for real architectures.</a:t>
            </a:r>
          </a:p>
          <a:p>
            <a:pPr marL="457200"/>
            <a:endParaRPr lang="en-US" dirty="0" smtClean="0"/>
          </a:p>
          <a:p>
            <a:pPr marL="457200"/>
            <a:r>
              <a:rPr lang="en-US" dirty="0" smtClean="0"/>
              <a:t>Use models as-is in animations and games.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focus on basic building topology.</a:t>
            </a:r>
          </a:p>
          <a:p>
            <a:pPr lvl="1"/>
            <a:r>
              <a:rPr lang="en-US" dirty="0" smtClean="0"/>
              <a:t>fitness uses simple geometric properties that are easy to compute.</a:t>
            </a:r>
          </a:p>
          <a:p>
            <a:endParaRPr lang="en-US" dirty="0" smtClean="0"/>
          </a:p>
          <a:p>
            <a:r>
              <a:rPr lang="en-US" dirty="0" smtClean="0"/>
              <a:t>We do not consider:</a:t>
            </a:r>
          </a:p>
          <a:p>
            <a:pPr lvl="1"/>
            <a:r>
              <a:rPr lang="en-US" dirty="0" smtClean="0"/>
              <a:t>engineering (structural feasibility, physics,...)</a:t>
            </a:r>
          </a:p>
          <a:p>
            <a:pPr lvl="1"/>
            <a:r>
              <a:rPr lang="en-US" dirty="0" smtClean="0"/>
              <a:t>functionality</a:t>
            </a:r>
          </a:p>
          <a:p>
            <a:pPr lvl="1"/>
            <a:r>
              <a:rPr lang="en-US" dirty="0" smtClean="0"/>
              <a:t>cost</a:t>
            </a:r>
          </a:p>
          <a:p>
            <a:pPr lvl="1"/>
            <a:r>
              <a:rPr lang="en-US" dirty="0" smtClean="0"/>
              <a:t>aesthetics (directly)</a:t>
            </a:r>
          </a:p>
          <a:p>
            <a:pPr lvl="1"/>
            <a:r>
              <a:rPr lang="en-US" dirty="0" smtClean="0"/>
              <a:t>interiors</a:t>
            </a:r>
          </a:p>
          <a:p>
            <a:pPr lvl="1"/>
            <a:r>
              <a:rPr lang="en-US" dirty="0" smtClean="0"/>
              <a:t>relationship with environment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Genetic programming used to evolve </a:t>
            </a:r>
            <a:r>
              <a:rPr lang="en-US" u="sng" dirty="0" smtClean="0"/>
              <a:t>shape grammars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r>
              <a:rPr lang="en-US" dirty="0" smtClean="0"/>
              <a:t>Shape grammars generate 3D models when interpreted.</a:t>
            </a:r>
          </a:p>
          <a:p>
            <a:endParaRPr lang="en-US" dirty="0" smtClean="0"/>
          </a:p>
          <a:p>
            <a:r>
              <a:rPr lang="en-US" dirty="0" smtClean="0"/>
              <a:t>3D model is evaluated according to set of geometric feature tests</a:t>
            </a:r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Shape Grammar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Invented by </a:t>
            </a:r>
            <a:r>
              <a:rPr lang="en-US" dirty="0" err="1" smtClean="0"/>
              <a:t>Stiny</a:t>
            </a:r>
            <a:r>
              <a:rPr lang="en-US" dirty="0" smtClean="0"/>
              <a:t> &amp; </a:t>
            </a:r>
            <a:r>
              <a:rPr lang="en-US" dirty="0" err="1" smtClean="0"/>
              <a:t>Gips</a:t>
            </a:r>
            <a:r>
              <a:rPr lang="en-US" dirty="0" smtClean="0"/>
              <a:t> (1971)</a:t>
            </a:r>
          </a:p>
          <a:p>
            <a:endParaRPr lang="en-US" dirty="0" smtClean="0"/>
          </a:p>
          <a:p>
            <a:r>
              <a:rPr lang="en-US" dirty="0" smtClean="0"/>
              <a:t>Production rules generate shapes as terminals</a:t>
            </a:r>
          </a:p>
          <a:p>
            <a:pPr lvl="1"/>
            <a:r>
              <a:rPr lang="en-US" dirty="0" smtClean="0"/>
              <a:t>2D: polygons, circles, lines, ...</a:t>
            </a:r>
          </a:p>
          <a:p>
            <a:pPr lvl="1"/>
            <a:r>
              <a:rPr lang="en-US" dirty="0" smtClean="0"/>
              <a:t>3D: blocks, spheres, ...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Operators manipulate shapes</a:t>
            </a:r>
          </a:p>
          <a:p>
            <a:pPr lvl="1"/>
            <a:r>
              <a:rPr lang="en-US" dirty="0" smtClean="0"/>
              <a:t>size, rotation, ...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Applications in architecture &amp; design</a:t>
            </a:r>
          </a:p>
          <a:p>
            <a:pPr lvl="1"/>
            <a:r>
              <a:rPr lang="en-US" dirty="0" smtClean="0"/>
              <a:t>Computer automation</a:t>
            </a:r>
          </a:p>
          <a:p>
            <a:pPr lvl="1"/>
            <a:r>
              <a:rPr lang="en-US" dirty="0" smtClean="0"/>
              <a:t>Tweak a design </a:t>
            </a:r>
            <a:r>
              <a:rPr lang="en-US" dirty="0" smtClean="0">
                <a:sym typeface="Wingdings" pitchFamily="2" charset="2"/>
              </a:rPr>
              <a:t> generate a variation of a model.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FD30FB2A-AD6E-4447-B895-4361944DF93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CEC 2011</a:t>
            </a: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Garamond" pitchFamily="18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6281</TotalTime>
  <Words>1427</Words>
  <Application>Microsoft Office PowerPoint</Application>
  <PresentationFormat>On-screen Show (4:3)</PresentationFormat>
  <Paragraphs>452</Paragraphs>
  <Slides>48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Stream</vt:lpstr>
      <vt:lpstr>Automatic Evolution of Conceptual Building Architectures</vt:lpstr>
      <vt:lpstr>Outline</vt:lpstr>
      <vt:lpstr>Architecture</vt:lpstr>
      <vt:lpstr>Research in Evolutionary Design</vt:lpstr>
      <vt:lpstr>Motivation</vt:lpstr>
      <vt:lpstr>Applications</vt:lpstr>
      <vt:lpstr>Limitations</vt:lpstr>
      <vt:lpstr>Approach</vt:lpstr>
      <vt:lpstr>Shape Grammar</vt:lpstr>
      <vt:lpstr>City Engine</vt:lpstr>
      <vt:lpstr>CityEngine: Pompeii</vt:lpstr>
      <vt:lpstr>CityEngine Shape Grammar</vt:lpstr>
      <vt:lpstr>Grammar Constraints</vt:lpstr>
      <vt:lpstr>Example shape grammar</vt:lpstr>
      <vt:lpstr>System overview</vt:lpstr>
      <vt:lpstr>GP</vt:lpstr>
      <vt:lpstr>Evaluation of models</vt:lpstr>
      <vt:lpstr>MOP strategies</vt:lpstr>
      <vt:lpstr>Sum Rank</vt:lpstr>
      <vt:lpstr>Typical GP Parameters</vt:lpstr>
      <vt:lpstr>  Some technical issues  </vt:lpstr>
      <vt:lpstr>Case 1: single objective</vt:lpstr>
      <vt:lpstr>1a</vt:lpstr>
      <vt:lpstr>1a</vt:lpstr>
      <vt:lpstr>1b</vt:lpstr>
      <vt:lpstr>1b</vt:lpstr>
      <vt:lpstr>1c</vt:lpstr>
      <vt:lpstr>1d</vt:lpstr>
      <vt:lpstr>Case 2: Two objectives</vt:lpstr>
      <vt:lpstr>2a</vt:lpstr>
      <vt:lpstr>Case 2 performance graph</vt:lpstr>
      <vt:lpstr>Case 3: Three objectives</vt:lpstr>
      <vt:lpstr>Case 3: MOP comparison</vt:lpstr>
      <vt:lpstr>Case 3: Scatter plot of top solutions</vt:lpstr>
      <vt:lpstr>3a (norm. sum rank)</vt:lpstr>
      <vt:lpstr>3b (Pareto)</vt:lpstr>
      <vt:lpstr>Top solutions from 10 Pareto runs</vt:lpstr>
      <vt:lpstr>Case 4: advanced MOP</vt:lpstr>
      <vt:lpstr>4a</vt:lpstr>
      <vt:lpstr>4b</vt:lpstr>
      <vt:lpstr>Misc images (see our web site for more images, animations)</vt:lpstr>
      <vt:lpstr>Slide 42</vt:lpstr>
      <vt:lpstr>Slide 43</vt:lpstr>
      <vt:lpstr>Slide 44</vt:lpstr>
      <vt:lpstr>Slide 45</vt:lpstr>
      <vt:lpstr>Slide 46</vt:lpstr>
      <vt:lpstr>Slide 47</vt:lpstr>
      <vt:lpstr>Conclusions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Brian Ross</cp:lastModifiedBy>
  <cp:revision>380</cp:revision>
  <dcterms:created xsi:type="dcterms:W3CDTF">1601-01-01T00:00:00Z</dcterms:created>
  <dcterms:modified xsi:type="dcterms:W3CDTF">2011-06-02T14:59:47Z</dcterms:modified>
</cp:coreProperties>
</file>