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0" r:id="rId1"/>
  </p:sldMasterIdLst>
  <p:notesMasterIdLst>
    <p:notesMasterId r:id="rId57"/>
  </p:notesMasterIdLst>
  <p:handoutMasterIdLst>
    <p:handoutMasterId r:id="rId58"/>
  </p:handoutMasterIdLst>
  <p:sldIdLst>
    <p:sldId id="256" r:id="rId2"/>
    <p:sldId id="283" r:id="rId3"/>
    <p:sldId id="380" r:id="rId4"/>
    <p:sldId id="284" r:id="rId5"/>
    <p:sldId id="285" r:id="rId6"/>
    <p:sldId id="387" r:id="rId7"/>
    <p:sldId id="388" r:id="rId8"/>
    <p:sldId id="286" r:id="rId9"/>
    <p:sldId id="287" r:id="rId10"/>
    <p:sldId id="291" r:id="rId11"/>
    <p:sldId id="292" r:id="rId12"/>
    <p:sldId id="293" r:id="rId13"/>
    <p:sldId id="382" r:id="rId14"/>
    <p:sldId id="383" r:id="rId15"/>
    <p:sldId id="384" r:id="rId16"/>
    <p:sldId id="385" r:id="rId17"/>
    <p:sldId id="401" r:id="rId18"/>
    <p:sldId id="402" r:id="rId19"/>
    <p:sldId id="299" r:id="rId20"/>
    <p:sldId id="315" r:id="rId21"/>
    <p:sldId id="390" r:id="rId22"/>
    <p:sldId id="394" r:id="rId23"/>
    <p:sldId id="397" r:id="rId24"/>
    <p:sldId id="395" r:id="rId25"/>
    <p:sldId id="396" r:id="rId26"/>
    <p:sldId id="301" r:id="rId27"/>
    <p:sldId id="320" r:id="rId28"/>
    <p:sldId id="321" r:id="rId29"/>
    <p:sldId id="322" r:id="rId30"/>
    <p:sldId id="323" r:id="rId31"/>
    <p:sldId id="324" r:id="rId32"/>
    <p:sldId id="334" r:id="rId33"/>
    <p:sldId id="335" r:id="rId34"/>
    <p:sldId id="398" r:id="rId35"/>
    <p:sldId id="340" r:id="rId36"/>
    <p:sldId id="391" r:id="rId37"/>
    <p:sldId id="341" r:id="rId38"/>
    <p:sldId id="342" r:id="rId39"/>
    <p:sldId id="393" r:id="rId40"/>
    <p:sldId id="378" r:id="rId41"/>
    <p:sldId id="377" r:id="rId42"/>
    <p:sldId id="344" r:id="rId43"/>
    <p:sldId id="345" r:id="rId44"/>
    <p:sldId id="376" r:id="rId45"/>
    <p:sldId id="371" r:id="rId46"/>
    <p:sldId id="399" r:id="rId47"/>
    <p:sldId id="372" r:id="rId48"/>
    <p:sldId id="359" r:id="rId49"/>
    <p:sldId id="358" r:id="rId50"/>
    <p:sldId id="357" r:id="rId51"/>
    <p:sldId id="379" r:id="rId52"/>
    <p:sldId id="404" r:id="rId53"/>
    <p:sldId id="325" r:id="rId54"/>
    <p:sldId id="361" r:id="rId55"/>
    <p:sldId id="337" r:id="rId5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84CC"/>
    <a:srgbClr val="03136A"/>
    <a:srgbClr val="35759D"/>
    <a:srgbClr val="35B19D"/>
    <a:srgbClr val="000000"/>
    <a:srgbClr val="FFFF00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1250" autoAdjust="0"/>
    <p:restoredTop sz="95560" autoAdjust="0"/>
  </p:normalViewPr>
  <p:slideViewPr>
    <p:cSldViewPr>
      <p:cViewPr>
        <p:scale>
          <a:sx n="70" d="100"/>
          <a:sy n="70" d="100"/>
        </p:scale>
        <p:origin x="-11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7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84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47DAEA-4D97-4FF4-858C-4E094CB3DD65}" type="datetimeFigureOut">
              <a:rPr lang="en-US" smtClean="0"/>
              <a:pPr/>
              <a:t>7/15/2014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03D26C-03F8-4135-B655-C2E28EF24E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9287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5F65BC-9671-425A-B1F7-BDA379BC6E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723802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325795-563B-402A-9832-44DF72C33472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5F65BC-9671-425A-B1F7-BDA379BC6E78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F65BC-9671-425A-B1F7-BDA379BC6E78}" type="slidenum">
              <a:rPr lang="en-US" altLang="en-US" smtClean="0"/>
              <a:pPr/>
              <a:t>42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02841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5F65BC-9671-425A-B1F7-BDA379BC6E78}" type="slidenum">
              <a:rPr lang="en-US" altLang="en-US" smtClean="0"/>
              <a:pPr/>
              <a:t>53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818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GECCO 2014</a:t>
            </a:r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5B2A46-9454-467D-975B-4E8A3F029F0A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CA" smtClean="0"/>
              <a:t>GECCO 2014</a:t>
            </a:r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GECCO 2014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GECCO 2014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2A46-9454-467D-975B-4E8A3F029F0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GECCO 2014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GECCO 2014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2A46-9454-467D-975B-4E8A3F029F0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GECCO 2014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GECCO 2014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2A46-9454-467D-975B-4E8A3F029F0A}" type="slidenum">
              <a:rPr lang="en-CA" smtClean="0"/>
              <a:pPr/>
              <a:t>‹#›</a:t>
            </a:fld>
            <a:r>
              <a:rPr lang="en-CA" dirty="0" smtClean="0"/>
              <a:t>/55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GECCO 2014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GECCO 2014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2A46-9454-467D-975B-4E8A3F029F0A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GECCO 2014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GECCO 2014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2A46-9454-467D-975B-4E8A3F029F0A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GECCO 2014</a:t>
            </a:r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GECCO 2014</a:t>
            </a: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2A46-9454-467D-975B-4E8A3F029F0A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GECCO 2014</a:t>
            </a:r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GECCO 2014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2A46-9454-467D-975B-4E8A3F029F0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GECCO 2014</a:t>
            </a:r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GECCO 2014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2A46-9454-467D-975B-4E8A3F029F0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GECCO 2014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GECCO 2014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2A46-9454-467D-975B-4E8A3F029F0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GECCO 2014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GECCO 2014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2A46-9454-467D-975B-4E8A3F029F0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GECCO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GECCO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200400" y="838200"/>
            <a:ext cx="5791200" cy="704850"/>
          </a:xfrm>
        </p:spPr>
        <p:txBody>
          <a:bodyPr>
            <a:noAutofit/>
          </a:bodyPr>
          <a:lstStyle/>
          <a:p>
            <a:r>
              <a:rPr lang="en-CA" sz="3200" dirty="0" smtClean="0"/>
              <a:t>Passive Solar Building Design Using Genetic Programming</a:t>
            </a:r>
            <a:endParaRPr lang="en-US" altLang="en-US" sz="3200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2667000"/>
            <a:ext cx="3505200" cy="3200400"/>
          </a:xfrm>
        </p:spPr>
        <p:txBody>
          <a:bodyPr>
            <a:normAutofit fontScale="85000" lnSpcReduction="10000"/>
          </a:bodyPr>
          <a:lstStyle/>
          <a:p>
            <a:r>
              <a:rPr lang="en-CA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M. Mahdi </a:t>
            </a:r>
            <a:r>
              <a:rPr lang="en-CA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Oraei</a:t>
            </a:r>
            <a:r>
              <a:rPr lang="en-CA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CA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Gholami</a:t>
            </a:r>
            <a:endParaRPr lang="en-CA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CA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CA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Brock University</a:t>
            </a:r>
          </a:p>
          <a:p>
            <a:r>
              <a:rPr lang="en-CA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Dept. of Computer Science</a:t>
            </a:r>
          </a:p>
          <a:p>
            <a:r>
              <a:rPr lang="en-CA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500 </a:t>
            </a:r>
            <a:r>
              <a:rPr lang="en-CA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Glenridge</a:t>
            </a:r>
            <a:r>
              <a:rPr lang="en-CA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Ave.</a:t>
            </a:r>
          </a:p>
          <a:p>
            <a:r>
              <a:rPr lang="en-CA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St. Catharines, Ontario</a:t>
            </a:r>
          </a:p>
          <a:p>
            <a:r>
              <a:rPr lang="en-CA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L2S 3A1, Canada</a:t>
            </a:r>
          </a:p>
          <a:p>
            <a:r>
              <a:rPr lang="en-CA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mahdi.oraei@gmail.com</a:t>
            </a:r>
            <a:endParaRPr lang="en-US" alt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5334000" y="2590800"/>
            <a:ext cx="3657600" cy="3124200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CA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Brian J. </a:t>
            </a:r>
            <a:r>
              <a:rPr lang="en-CA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Ross</a:t>
            </a:r>
          </a:p>
          <a:p>
            <a:endParaRPr lang="en-CA" sz="24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r>
              <a:rPr lang="en-CA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Brock University</a:t>
            </a:r>
          </a:p>
          <a:p>
            <a:r>
              <a:rPr lang="en-CA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Dept. of Computer Science</a:t>
            </a:r>
          </a:p>
          <a:p>
            <a:r>
              <a:rPr lang="en-CA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500 </a:t>
            </a:r>
            <a:r>
              <a:rPr lang="en-CA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Glenridge</a:t>
            </a:r>
            <a:r>
              <a:rPr lang="en-CA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Ave.</a:t>
            </a:r>
          </a:p>
          <a:p>
            <a:r>
              <a:rPr lang="en-CA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St. Catharines, Ontario</a:t>
            </a:r>
          </a:p>
          <a:p>
            <a:r>
              <a:rPr lang="en-CA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L2S 3A1, Canada</a:t>
            </a:r>
          </a:p>
          <a:p>
            <a:r>
              <a:rPr lang="en-CA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bross@brocku.ca</a:t>
            </a:r>
            <a:endParaRPr lang="en-CA" sz="2000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endParaRPr lang="en-US" altLang="en-US" sz="2400" kern="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5157716" y="5867400"/>
            <a:ext cx="4305300" cy="685800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CA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GECCO 2014</a:t>
            </a:r>
          </a:p>
          <a:p>
            <a:endParaRPr lang="en-CA" kern="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altLang="en-US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66" y="190500"/>
            <a:ext cx="1761723" cy="255270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45000"/>
              </a:srgbClr>
            </a:outerShdw>
            <a:reflection stA="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Design Language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315200" cy="4191000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CA" sz="2800" dirty="0" smtClean="0"/>
              <a:t>Context free grammar </a:t>
            </a:r>
            <a:r>
              <a:rPr lang="en-CA" sz="2800" dirty="0"/>
              <a:t>design language</a:t>
            </a:r>
            <a:r>
              <a:rPr lang="en-CA" sz="2800" dirty="0" smtClean="0"/>
              <a:t>.</a:t>
            </a:r>
          </a:p>
          <a:p>
            <a:pPr>
              <a:spcAft>
                <a:spcPts val="1200"/>
              </a:spcAft>
            </a:pPr>
            <a:r>
              <a:rPr lang="en-CA" sz="2800" dirty="0" smtClean="0"/>
              <a:t>Strongly typed GP.</a:t>
            </a:r>
          </a:p>
          <a:p>
            <a:pPr>
              <a:spcAft>
                <a:spcPts val="1200"/>
              </a:spcAft>
            </a:pPr>
            <a:endParaRPr lang="en-CA" sz="2800" dirty="0"/>
          </a:p>
          <a:p>
            <a:pPr>
              <a:spcAft>
                <a:spcPts val="1200"/>
              </a:spcAft>
            </a:pPr>
            <a:r>
              <a:rPr lang="en-CA" sz="2800" dirty="0"/>
              <a:t>Split grammar: simplified shape grammar</a:t>
            </a:r>
          </a:p>
          <a:p>
            <a:pPr lvl="1">
              <a:spcAft>
                <a:spcPts val="1200"/>
              </a:spcAft>
            </a:pPr>
            <a:r>
              <a:rPr lang="en-CA" sz="2400" dirty="0"/>
              <a:t>Some aspects (roofs, windows,...) based on split grammar approach.</a:t>
            </a:r>
          </a:p>
          <a:p>
            <a:pPr>
              <a:spcAft>
                <a:spcPts val="1200"/>
              </a:spcAft>
            </a:pPr>
            <a:endParaRPr lang="en-CA" sz="2800" dirty="0"/>
          </a:p>
          <a:p>
            <a:pPr lvl="1">
              <a:spcAft>
                <a:spcPts val="1200"/>
              </a:spcAft>
            </a:pPr>
            <a:endParaRPr lang="en-CA" sz="2800" dirty="0"/>
          </a:p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GECCO 2014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2A46-9454-467D-975B-4E8A3F029F0A}" type="slidenum">
              <a:rPr lang="en-CA" smtClean="0"/>
              <a:pPr/>
              <a:t>10</a:t>
            </a:fld>
            <a:r>
              <a:rPr lang="en-CA" smtClean="0"/>
              <a:t>/55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4548331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Split Grammar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403" y="1412776"/>
            <a:ext cx="1738536" cy="1155453"/>
          </a:xfrm>
        </p:spPr>
        <p:txBody>
          <a:bodyPr/>
          <a:lstStyle/>
          <a:p>
            <a:r>
              <a:rPr lang="en-CA" dirty="0" smtClean="0"/>
              <a:t>Rules:</a:t>
            </a:r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268760"/>
            <a:ext cx="367240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933056"/>
            <a:ext cx="4729361" cy="197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380396" y="5920801"/>
            <a:ext cx="2376264" cy="288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CA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Taken from [21]</a:t>
            </a:r>
            <a:endParaRPr kumimoji="0" lang="en-CA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902803" y="4254747"/>
            <a:ext cx="1738536" cy="11554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CA" dirty="0" smtClean="0"/>
              <a:t>Result:</a:t>
            </a:r>
          </a:p>
          <a:p>
            <a:pPr fontAlgn="auto">
              <a:spcAft>
                <a:spcPts val="0"/>
              </a:spcAft>
            </a:pP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GECCO 2014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2A46-9454-467D-975B-4E8A3F029F0A}" type="slidenum">
              <a:rPr lang="en-CA" smtClean="0"/>
              <a:pPr/>
              <a:t>11</a:t>
            </a:fld>
            <a:r>
              <a:rPr lang="en-CA" smtClean="0"/>
              <a:t>/55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0069486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Energy Efficiency</a:t>
            </a: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19200" y="1219200"/>
            <a:ext cx="7315200" cy="4191000"/>
          </a:xfrm>
        </p:spPr>
        <p:txBody>
          <a:bodyPr>
            <a:normAutofit/>
          </a:bodyPr>
          <a:lstStyle/>
          <a:p>
            <a:r>
              <a:rPr lang="en-CA" dirty="0"/>
              <a:t>Reducing the cost </a:t>
            </a:r>
            <a:r>
              <a:rPr lang="en-CA" dirty="0" smtClean="0"/>
              <a:t>and the </a:t>
            </a:r>
            <a:r>
              <a:rPr lang="en-CA" dirty="0"/>
              <a:t>amount of </a:t>
            </a:r>
            <a:r>
              <a:rPr lang="en-CA" dirty="0" smtClean="0"/>
              <a:t>energy, specially non-renewable energies, </a:t>
            </a:r>
            <a:r>
              <a:rPr lang="en-CA" dirty="0"/>
              <a:t>that is needed for providing services and </a:t>
            </a:r>
            <a:r>
              <a:rPr lang="en-CA" dirty="0" smtClean="0"/>
              <a:t>products.</a:t>
            </a:r>
          </a:p>
          <a:p>
            <a:pPr marL="0" indent="0">
              <a:buNone/>
            </a:pPr>
            <a:endParaRPr lang="en-CA" dirty="0" smtClean="0"/>
          </a:p>
          <a:p>
            <a:r>
              <a:rPr lang="en-CA" dirty="0" smtClean="0"/>
              <a:t>Practical result</a:t>
            </a:r>
          </a:p>
          <a:p>
            <a:pPr lvl="1"/>
            <a:r>
              <a:rPr lang="en-CA" sz="2000" dirty="0" smtClean="0"/>
              <a:t>Saving energy</a:t>
            </a:r>
          </a:p>
          <a:p>
            <a:pPr lvl="1"/>
            <a:r>
              <a:rPr lang="en-CA" sz="2000" dirty="0" smtClean="0"/>
              <a:t>Pollution is reduced.</a:t>
            </a:r>
          </a:p>
          <a:p>
            <a:pPr lvl="1"/>
            <a:r>
              <a:rPr lang="en-CA" sz="2000" dirty="0" smtClean="0"/>
              <a:t>Reducing noise of mechanical devices.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GECCO 2014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2A46-9454-467D-975B-4E8A3F029F0A}" type="slidenum">
              <a:rPr lang="en-CA" smtClean="0"/>
              <a:pPr/>
              <a:t>12</a:t>
            </a:fld>
            <a:r>
              <a:rPr lang="en-CA" smtClean="0"/>
              <a:t>/55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3486099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Energy Plus</a:t>
            </a:r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GECCO 2014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13328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EnergyPlus</a:t>
            </a: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2970" y="3861048"/>
            <a:ext cx="8075240" cy="1981200"/>
          </a:xfrm>
        </p:spPr>
        <p:txBody>
          <a:bodyPr>
            <a:normAutofit fontScale="92500"/>
          </a:bodyPr>
          <a:lstStyle/>
          <a:p>
            <a:r>
              <a:rPr lang="en-CA" sz="2800" dirty="0" smtClean="0"/>
              <a:t>EnergyPlus </a:t>
            </a:r>
            <a:r>
              <a:rPr lang="en-CA" sz="2800" dirty="0"/>
              <a:t>is a </a:t>
            </a:r>
            <a:r>
              <a:rPr lang="en-CA" sz="2800" dirty="0" smtClean="0"/>
              <a:t>free energy </a:t>
            </a:r>
            <a:r>
              <a:rPr lang="en-CA" sz="2800" dirty="0"/>
              <a:t>simulation, load calculation, building and energy performance, heat and mass balance </a:t>
            </a:r>
            <a:r>
              <a:rPr lang="en-CA" sz="2800" dirty="0" smtClean="0"/>
              <a:t>application.</a:t>
            </a:r>
          </a:p>
          <a:p>
            <a:pPr lvl="1"/>
            <a:r>
              <a:rPr lang="en-CA" sz="2400" dirty="0" smtClean="0"/>
              <a:t>http://apps1.eere.energy.gov/buildings/energyplus/</a:t>
            </a:r>
          </a:p>
        </p:txBody>
      </p:sp>
      <p:pic>
        <p:nvPicPr>
          <p:cNvPr id="2050" name="Picture 2" descr="C:\Users\Mahdi\Desktop\tool_energypl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447800"/>
            <a:ext cx="28575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GECCO 2014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2A46-9454-467D-975B-4E8A3F029F0A}" type="slidenum">
              <a:rPr lang="en-CA" smtClean="0"/>
              <a:pPr/>
              <a:t>14</a:t>
            </a:fld>
            <a:r>
              <a:rPr lang="en-CA" smtClean="0"/>
              <a:t>/55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317842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EnergyPlus</a:t>
            </a:r>
            <a:r>
              <a:rPr lang="en-CA" dirty="0" smtClean="0"/>
              <a:t> Input</a:t>
            </a: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71600" y="1268760"/>
            <a:ext cx="7325544" cy="4896544"/>
          </a:xfrm>
        </p:spPr>
        <p:txBody>
          <a:bodyPr/>
          <a:lstStyle/>
          <a:p>
            <a:pPr marL="0" indent="0">
              <a:buNone/>
            </a:pPr>
            <a:r>
              <a:rPr lang="en-CA" sz="2400" dirty="0" smtClean="0"/>
              <a:t>1. Input data file (IDF)</a:t>
            </a:r>
          </a:p>
          <a:p>
            <a:pPr lvl="1"/>
            <a:r>
              <a:rPr lang="en-CA" sz="2400" dirty="0" smtClean="0"/>
              <a:t>Materials, and Constructions</a:t>
            </a:r>
          </a:p>
          <a:p>
            <a:pPr lvl="1"/>
            <a:r>
              <a:rPr lang="en-CA" sz="2400" dirty="0" smtClean="0"/>
              <a:t>Geometry: place and size of walls, roofs, floors, doors, windows, and overhang</a:t>
            </a:r>
          </a:p>
          <a:p>
            <a:pPr lvl="1"/>
            <a:r>
              <a:rPr lang="en-CA" sz="2400" dirty="0"/>
              <a:t>Lights &amp; Electrical </a:t>
            </a:r>
            <a:r>
              <a:rPr lang="en-CA" sz="2400" dirty="0" smtClean="0"/>
              <a:t>equipment </a:t>
            </a:r>
          </a:p>
          <a:p>
            <a:pPr lvl="1"/>
            <a:r>
              <a:rPr lang="en-CA" sz="2400" dirty="0" smtClean="0"/>
              <a:t>Ideal Loads Air System</a:t>
            </a:r>
          </a:p>
          <a:p>
            <a:pPr>
              <a:buNone/>
            </a:pPr>
            <a:r>
              <a:rPr lang="en-CA" sz="2400" dirty="0" smtClean="0"/>
              <a:t>2. Weather file (EPW)</a:t>
            </a:r>
          </a:p>
          <a:p>
            <a:pPr lvl="1"/>
            <a:r>
              <a:rPr lang="en-CA" sz="2400" dirty="0" smtClean="0"/>
              <a:t>Temperature</a:t>
            </a:r>
          </a:p>
          <a:p>
            <a:pPr lvl="1"/>
            <a:r>
              <a:rPr lang="en-CA" sz="2400" dirty="0" smtClean="0"/>
              <a:t>Latitude, longitude</a:t>
            </a:r>
          </a:p>
          <a:p>
            <a:pPr lvl="1"/>
            <a:r>
              <a:rPr lang="en-CA" sz="2400" dirty="0" smtClean="0"/>
              <a:t>wind, rain, snow</a:t>
            </a:r>
          </a:p>
          <a:p>
            <a:pPr lvl="1"/>
            <a:r>
              <a:rPr lang="en-CA" sz="2400" dirty="0" smtClean="0"/>
              <a:t>... and lots more!</a:t>
            </a:r>
            <a:endParaRPr lang="en-CA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GECCO 2014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2A46-9454-467D-975B-4E8A3F029F0A}" type="slidenum">
              <a:rPr lang="en-CA" smtClean="0"/>
              <a:pPr/>
              <a:t>15</a:t>
            </a:fld>
            <a:r>
              <a:rPr lang="en-CA" smtClean="0"/>
              <a:t>/55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42710235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EnergyPlus</a:t>
            </a:r>
            <a:r>
              <a:rPr lang="en-CA" dirty="0" smtClean="0"/>
              <a:t> Output</a:t>
            </a: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71600" y="1295400"/>
            <a:ext cx="7315200" cy="5105400"/>
          </a:xfrm>
        </p:spPr>
        <p:txBody>
          <a:bodyPr>
            <a:normAutofit/>
          </a:bodyPr>
          <a:lstStyle/>
          <a:p>
            <a:r>
              <a:rPr lang="en-CA" sz="2800" dirty="0" smtClean="0"/>
              <a:t>Annual Building Utility Performance </a:t>
            </a:r>
          </a:p>
          <a:p>
            <a:pPr lvl="1"/>
            <a:r>
              <a:rPr lang="en-CA" sz="2400" dirty="0" smtClean="0"/>
              <a:t>Total energy</a:t>
            </a:r>
          </a:p>
          <a:p>
            <a:pPr lvl="1"/>
            <a:r>
              <a:rPr lang="en-CA" sz="2400" dirty="0" smtClean="0"/>
              <a:t>Heating</a:t>
            </a:r>
          </a:p>
          <a:p>
            <a:pPr lvl="1"/>
            <a:r>
              <a:rPr lang="en-CA" sz="2400" dirty="0" smtClean="0"/>
              <a:t>Cooling</a:t>
            </a:r>
            <a:endParaRPr lang="en-CA" sz="2400" dirty="0"/>
          </a:p>
          <a:p>
            <a:endParaRPr lang="en-CA" sz="2800" dirty="0" smtClean="0"/>
          </a:p>
          <a:p>
            <a:r>
              <a:rPr lang="en-CA" sz="2800" dirty="0" smtClean="0"/>
              <a:t>Geometric </a:t>
            </a:r>
            <a:r>
              <a:rPr lang="en-CA" sz="2800" dirty="0"/>
              <a:t>characteristics:</a:t>
            </a:r>
          </a:p>
          <a:p>
            <a:pPr lvl="1"/>
            <a:r>
              <a:rPr lang="en-CA" sz="2400" dirty="0"/>
              <a:t>Building area</a:t>
            </a:r>
          </a:p>
          <a:p>
            <a:pPr lvl="1"/>
            <a:r>
              <a:rPr lang="en-CA" sz="2400" dirty="0"/>
              <a:t>Window area</a:t>
            </a:r>
          </a:p>
          <a:p>
            <a:pPr lvl="1"/>
            <a:r>
              <a:rPr lang="en-CA" sz="2400" dirty="0"/>
              <a:t>Wall </a:t>
            </a:r>
            <a:r>
              <a:rPr lang="en-CA" sz="2400" dirty="0" smtClean="0"/>
              <a:t>area</a:t>
            </a:r>
            <a:endParaRPr lang="en-CA" sz="2400" dirty="0"/>
          </a:p>
          <a:p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GECCO 2014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2A46-9454-467D-975B-4E8A3F029F0A}" type="slidenum">
              <a:rPr lang="en-CA" smtClean="0"/>
              <a:pPr/>
              <a:t>16</a:t>
            </a:fld>
            <a:r>
              <a:rPr lang="en-CA" smtClean="0"/>
              <a:t>/55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4120638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Literature Review</a:t>
            </a:r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GECCO 2014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722731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731837"/>
            <a:ext cx="8915400" cy="715963"/>
          </a:xfrm>
        </p:spPr>
        <p:txBody>
          <a:bodyPr>
            <a:normAutofit fontScale="90000"/>
          </a:bodyPr>
          <a:lstStyle/>
          <a:p>
            <a:r>
              <a:rPr lang="en-CA" dirty="0">
                <a:effectLst/>
              </a:rPr>
              <a:t>Evolutionary Design and Energy Efficient Architecture</a:t>
            </a: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71600" y="1524000"/>
            <a:ext cx="7315200" cy="48006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CA" dirty="0" err="1" smtClean="0"/>
              <a:t>Malkawi</a:t>
            </a:r>
            <a:r>
              <a:rPr lang="en-CA" dirty="0" smtClean="0"/>
              <a:t> </a:t>
            </a:r>
            <a:r>
              <a:rPr lang="en-CA" i="1" dirty="0"/>
              <a:t>et al</a:t>
            </a:r>
            <a:r>
              <a:rPr lang="en-CA" dirty="0"/>
              <a:t>. </a:t>
            </a:r>
            <a:r>
              <a:rPr lang="en-CA" dirty="0" smtClean="0"/>
              <a:t>(2005) : Windows</a:t>
            </a:r>
            <a:r>
              <a:rPr lang="en-CA" dirty="0"/>
              <a:t>, supply airs ducts, and return air </a:t>
            </a:r>
            <a:r>
              <a:rPr lang="en-CA" dirty="0" smtClean="0"/>
              <a:t>ducts placement.</a:t>
            </a:r>
          </a:p>
          <a:p>
            <a:pPr>
              <a:spcAft>
                <a:spcPts val="600"/>
              </a:spcAft>
            </a:pPr>
            <a:r>
              <a:rPr lang="en-CA" dirty="0"/>
              <a:t>Marin </a:t>
            </a:r>
            <a:r>
              <a:rPr lang="en-CA" i="1" dirty="0"/>
              <a:t>et </a:t>
            </a:r>
            <a:r>
              <a:rPr lang="en-CA" i="1" dirty="0" smtClean="0"/>
              <a:t>al</a:t>
            </a:r>
            <a:r>
              <a:rPr lang="en-CA" dirty="0" smtClean="0"/>
              <a:t>. (2008):  Winter comfort. </a:t>
            </a:r>
          </a:p>
          <a:p>
            <a:pPr>
              <a:spcAft>
                <a:spcPts val="600"/>
              </a:spcAft>
            </a:pPr>
            <a:r>
              <a:rPr lang="en-CA" dirty="0" smtClean="0"/>
              <a:t>Caldas (2008) : Sustainable energy-efficient buildings. </a:t>
            </a:r>
          </a:p>
          <a:p>
            <a:pPr>
              <a:spcAft>
                <a:spcPts val="600"/>
              </a:spcAft>
            </a:pPr>
            <a:r>
              <a:rPr lang="en-CA" dirty="0" err="1" smtClean="0"/>
              <a:t>Turrin</a:t>
            </a:r>
            <a:r>
              <a:rPr lang="en-CA" dirty="0" smtClean="0"/>
              <a:t> </a:t>
            </a:r>
            <a:r>
              <a:rPr lang="en-CA" i="1" dirty="0" smtClean="0"/>
              <a:t>et al</a:t>
            </a:r>
            <a:r>
              <a:rPr lang="en-CA" dirty="0" smtClean="0"/>
              <a:t>. (2010) : Large roofs structures.</a:t>
            </a:r>
          </a:p>
          <a:p>
            <a:pPr>
              <a:spcAft>
                <a:spcPts val="600"/>
              </a:spcAft>
            </a:pPr>
            <a:r>
              <a:rPr lang="en-CA" dirty="0" smtClean="0"/>
              <a:t>Harrington (2012) : Summer and winter comfort.</a:t>
            </a:r>
          </a:p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GECCO 2014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2A46-9454-467D-975B-4E8A3F029F0A}" type="slidenum">
              <a:rPr lang="en-CA" smtClean="0"/>
              <a:pPr/>
              <a:t>18</a:t>
            </a:fld>
            <a:r>
              <a:rPr lang="en-CA" smtClean="0"/>
              <a:t>/55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0307378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Methodology</a:t>
            </a:r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GECCO 2014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06174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Introduction</a:t>
            </a: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71600" y="1219200"/>
            <a:ext cx="7315200" cy="452596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CA" sz="2800" dirty="0" smtClean="0"/>
              <a:t>Passive solar building design goals:</a:t>
            </a:r>
          </a:p>
          <a:p>
            <a:pPr lvl="1"/>
            <a:r>
              <a:rPr lang="en-CA" sz="2400" dirty="0" smtClean="0"/>
              <a:t>Collect </a:t>
            </a:r>
            <a:r>
              <a:rPr lang="en-CA" sz="2400" dirty="0"/>
              <a:t>heat in winter </a:t>
            </a:r>
          </a:p>
          <a:p>
            <a:pPr lvl="1"/>
            <a:r>
              <a:rPr lang="en-CA" sz="2400" dirty="0" smtClean="0"/>
              <a:t>Reject heat </a:t>
            </a:r>
            <a:r>
              <a:rPr lang="en-CA" sz="2400" dirty="0"/>
              <a:t>in summer </a:t>
            </a:r>
            <a:endParaRPr lang="en-CA" sz="2400" dirty="0" smtClean="0"/>
          </a:p>
          <a:p>
            <a:pPr lvl="1"/>
            <a:r>
              <a:rPr lang="en-CA" sz="2400" dirty="0" smtClean="0"/>
              <a:t>No mechanical system</a:t>
            </a:r>
            <a:endParaRPr lang="en-CA" sz="2400" dirty="0"/>
          </a:p>
          <a:p>
            <a:endParaRPr lang="en-CA" sz="2800" dirty="0" smtClean="0"/>
          </a:p>
          <a:p>
            <a:r>
              <a:rPr lang="en-CA" sz="2800" dirty="0" smtClean="0"/>
              <a:t>How </a:t>
            </a:r>
            <a:r>
              <a:rPr lang="en-CA" sz="2800" dirty="0"/>
              <a:t>to design a </a:t>
            </a:r>
            <a:r>
              <a:rPr lang="en-CA" sz="2800" dirty="0" smtClean="0"/>
              <a:t>building?</a:t>
            </a:r>
            <a:endParaRPr lang="en-CA" sz="2800" dirty="0"/>
          </a:p>
          <a:p>
            <a:pPr lvl="1"/>
            <a:r>
              <a:rPr lang="en-CA" sz="2400" dirty="0"/>
              <a:t>Computer aided design</a:t>
            </a:r>
          </a:p>
          <a:p>
            <a:pPr lvl="1"/>
            <a:r>
              <a:rPr lang="en-CA" sz="2400" dirty="0"/>
              <a:t>Interactive evolutionary systems</a:t>
            </a:r>
          </a:p>
          <a:p>
            <a:pPr lvl="1"/>
            <a:r>
              <a:rPr lang="en-CA" sz="2400" dirty="0"/>
              <a:t>Automated evolutionary systems</a:t>
            </a:r>
          </a:p>
          <a:p>
            <a:pPr marL="0" indent="0">
              <a:buNone/>
            </a:pPr>
            <a:endParaRPr lang="en-CA" sz="2400" dirty="0" smtClean="0"/>
          </a:p>
          <a:p>
            <a:endParaRPr lang="en-CA" sz="2400" dirty="0" smtClean="0"/>
          </a:p>
          <a:p>
            <a:pPr>
              <a:buNone/>
            </a:pPr>
            <a:endParaRPr lang="en-CA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GECCO 2014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2A46-9454-467D-975B-4E8A3F029F0A}" type="slidenum">
              <a:rPr lang="en-CA" smtClean="0"/>
              <a:pPr/>
              <a:t>2</a:t>
            </a:fld>
            <a:r>
              <a:rPr lang="en-CA" smtClean="0"/>
              <a:t>/55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6037190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System Overview</a:t>
            </a: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71600" y="1371600"/>
            <a:ext cx="7315200" cy="4191000"/>
          </a:xfrm>
        </p:spPr>
        <p:txBody>
          <a:bodyPr>
            <a:normAutofit/>
          </a:bodyPr>
          <a:lstStyle/>
          <a:p>
            <a:r>
              <a:rPr lang="en-CA" dirty="0" smtClean="0"/>
              <a:t>ECJ : evolutionary </a:t>
            </a:r>
            <a:r>
              <a:rPr lang="en-CA" dirty="0" smtClean="0"/>
              <a:t>system </a:t>
            </a:r>
          </a:p>
          <a:p>
            <a:r>
              <a:rPr lang="en-CA" dirty="0" smtClean="0"/>
              <a:t>GP: Strongly typed</a:t>
            </a:r>
            <a:endParaRPr lang="en-CA" dirty="0" smtClean="0"/>
          </a:p>
          <a:p>
            <a:r>
              <a:rPr lang="en-CA" dirty="0" smtClean="0"/>
              <a:t>CFG-guided design language with split grammar functions.</a:t>
            </a:r>
          </a:p>
          <a:p>
            <a:r>
              <a:rPr lang="en-CA" dirty="0" smtClean="0"/>
              <a:t>Energy Plus</a:t>
            </a:r>
            <a:r>
              <a:rPr lang="en-CA" dirty="0" smtClean="0"/>
              <a:t>: simulation and analysis system.</a:t>
            </a:r>
            <a:endParaRPr lang="en-CA" dirty="0"/>
          </a:p>
          <a:p>
            <a:r>
              <a:rPr lang="en-CA" dirty="0" smtClean="0"/>
              <a:t>Multi-objective technique: normalized rank-sum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GECCO 2014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2A46-9454-467D-975B-4E8A3F029F0A}" type="slidenum">
              <a:rPr lang="en-CA" smtClean="0"/>
              <a:pPr/>
              <a:t>20</a:t>
            </a:fld>
            <a:r>
              <a:rPr lang="en-CA" smtClean="0"/>
              <a:t>/55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71947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r>
              <a:rPr lang="en-CA" dirty="0" smtClean="0"/>
              <a:t>Multi-Objective Techniques Comparison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5904247"/>
              </p:ext>
            </p:extLst>
          </p:nvPr>
        </p:nvGraphicFramePr>
        <p:xfrm>
          <a:off x="1524000" y="2011680"/>
          <a:ext cx="60960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1447800"/>
                <a:gridCol w="1524000"/>
                <a:gridCol w="914400"/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Fitness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Pareto Ranking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Ranks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NRS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(33,0,125,39)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1*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(3,1,6,3)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2.27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(30,24,38,18)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1*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(2,3,3,2)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1.4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(0,47,43,18)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1*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(1,4,4,2)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1.73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(78,62,2,0)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1*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(6,6,1,1)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1.37*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(43,19,20,79)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1*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(4,2,2,4)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1.47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(55,55,89,80)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(5,5,5,5)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2.67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GECCO 2014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2A46-9454-467D-975B-4E8A3F029F0A}" type="slidenum">
              <a:rPr lang="en-CA" smtClean="0"/>
              <a:pPr/>
              <a:t>21</a:t>
            </a:fld>
            <a:r>
              <a:rPr lang="en-CA" smtClean="0"/>
              <a:t>/55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7056790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GP Types and Functions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9902768"/>
              </p:ext>
            </p:extLst>
          </p:nvPr>
        </p:nvGraphicFramePr>
        <p:xfrm>
          <a:off x="1524000" y="1371600"/>
          <a:ext cx="678180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5486400"/>
              </a:tblGrid>
              <a:tr h="364432"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Type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Function</a:t>
                      </a:r>
                      <a:endParaRPr lang="en-CA" sz="2000" dirty="0"/>
                    </a:p>
                  </a:txBody>
                  <a:tcPr/>
                </a:tc>
              </a:tr>
              <a:tr h="364432"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R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Add Root(S)</a:t>
                      </a:r>
                      <a:endParaRPr lang="en-CA" sz="2000" dirty="0"/>
                    </a:p>
                  </a:txBody>
                  <a:tcPr/>
                </a:tc>
              </a:tr>
              <a:tr h="364432"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S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Add Cube(D,D,D,FF),</a:t>
                      </a:r>
                      <a:r>
                        <a:rPr lang="en-CA" sz="2000" baseline="0" dirty="0" smtClean="0"/>
                        <a:t> Add Cube(D,D,D,F)</a:t>
                      </a:r>
                      <a:endParaRPr lang="en-CA" sz="2000" dirty="0"/>
                    </a:p>
                  </a:txBody>
                  <a:tcPr/>
                </a:tc>
              </a:tr>
              <a:tr h="364432"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FF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First</a:t>
                      </a:r>
                      <a:r>
                        <a:rPr lang="en-CA" sz="2000" baseline="0" dirty="0" smtClean="0"/>
                        <a:t> Floor(DG,G,G,G,R2,I)</a:t>
                      </a:r>
                      <a:endParaRPr lang="en-CA" sz="2000" dirty="0"/>
                    </a:p>
                  </a:txBody>
                  <a:tcPr/>
                </a:tc>
              </a:tr>
              <a:tr h="364432"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F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Add Floor(G,G,G,G,R2,I)</a:t>
                      </a:r>
                      <a:endParaRPr lang="en-CA" sz="2000" dirty="0"/>
                    </a:p>
                  </a:txBody>
                  <a:tcPr/>
                </a:tc>
              </a:tr>
              <a:tr h="364432"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DG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Add Door Grid(</a:t>
                      </a:r>
                      <a:r>
                        <a:rPr lang="en-CA" sz="2000" dirty="0" err="1" smtClean="0"/>
                        <a:t>I,I,I,d,W,I</a:t>
                      </a:r>
                      <a:r>
                        <a:rPr lang="en-CA" sz="2000" dirty="0" smtClean="0"/>
                        <a:t>)</a:t>
                      </a:r>
                      <a:endParaRPr lang="en-CA" sz="2000" dirty="0"/>
                    </a:p>
                  </a:txBody>
                  <a:tcPr/>
                </a:tc>
              </a:tr>
              <a:tr h="364432"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G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Add Grid(I,I,W,I), Add Empty Grid(I)</a:t>
                      </a:r>
                      <a:endParaRPr lang="en-CA" sz="2000" dirty="0"/>
                    </a:p>
                  </a:txBody>
                  <a:tcPr/>
                </a:tc>
              </a:tr>
              <a:tr h="364432"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DR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Add Door(D,D,I,I)</a:t>
                      </a:r>
                      <a:endParaRPr lang="en-CA" sz="2000" dirty="0"/>
                    </a:p>
                  </a:txBody>
                  <a:tcPr/>
                </a:tc>
              </a:tr>
              <a:tr h="364432"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W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Add</a:t>
                      </a:r>
                      <a:r>
                        <a:rPr lang="en-CA" sz="2000" baseline="0" dirty="0" smtClean="0"/>
                        <a:t> Window(D,D,I)</a:t>
                      </a:r>
                      <a:endParaRPr lang="en-CA" sz="2000" dirty="0"/>
                    </a:p>
                  </a:txBody>
                  <a:tcPr/>
                </a:tc>
              </a:tr>
              <a:tr h="364432"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W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Add</a:t>
                      </a:r>
                      <a:r>
                        <a:rPr lang="en-CA" sz="2000" baseline="0" dirty="0" smtClean="0"/>
                        <a:t> Window Overhang(D,D,D,D,D,I)</a:t>
                      </a:r>
                      <a:endParaRPr lang="en-CA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GECCO 2014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2A46-9454-467D-975B-4E8A3F029F0A}" type="slidenum">
              <a:rPr lang="en-CA" smtClean="0"/>
              <a:pPr/>
              <a:t>22</a:t>
            </a:fld>
            <a:r>
              <a:rPr lang="en-CA" smtClean="0"/>
              <a:t>/55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9137171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r>
              <a:rPr lang="en-CA" dirty="0" smtClean="0"/>
              <a:t>GP Types and Functions    ( cont.)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1983445"/>
              </p:ext>
            </p:extLst>
          </p:nvPr>
        </p:nvGraphicFramePr>
        <p:xfrm>
          <a:off x="1676400" y="1828800"/>
          <a:ext cx="6629400" cy="3428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829"/>
                <a:gridCol w="5271571"/>
              </a:tblGrid>
              <a:tr h="441356"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Type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Function</a:t>
                      </a:r>
                      <a:endParaRPr lang="en-CA" sz="2000" dirty="0"/>
                    </a:p>
                  </a:txBody>
                  <a:tcPr/>
                </a:tc>
              </a:tr>
              <a:tr h="441356"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R2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Add Simple Roof(I), Add Skylight(G)</a:t>
                      </a:r>
                      <a:endParaRPr lang="en-CA" sz="2000" dirty="0"/>
                    </a:p>
                  </a:txBody>
                  <a:tcPr/>
                </a:tc>
              </a:tr>
              <a:tr h="441356"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R2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Add Gabled Roof(I,G,G,D)</a:t>
                      </a:r>
                      <a:endParaRPr lang="en-CA" sz="2000" dirty="0"/>
                    </a:p>
                  </a:txBody>
                  <a:tcPr/>
                </a:tc>
              </a:tr>
              <a:tr h="441356"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R2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Add Gabled Roof2(I,G,G,D)</a:t>
                      </a:r>
                      <a:endParaRPr lang="en-CA" sz="2000" dirty="0"/>
                    </a:p>
                  </a:txBody>
                  <a:tcPr/>
                </a:tc>
              </a:tr>
              <a:tr h="780861"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D (&amp; I)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err="1" smtClean="0"/>
                        <a:t>Avg</a:t>
                      </a:r>
                      <a:r>
                        <a:rPr lang="en-CA" sz="2000" dirty="0" smtClean="0"/>
                        <a:t>(D,D),Max(D,D),</a:t>
                      </a:r>
                      <a:r>
                        <a:rPr lang="en-CA" sz="2000" baseline="0" dirty="0" smtClean="0"/>
                        <a:t> Min(D,D), </a:t>
                      </a:r>
                      <a:r>
                        <a:rPr lang="en-CA" sz="2000" baseline="0" dirty="0" err="1" smtClean="0"/>
                        <a:t>Mul</a:t>
                      </a:r>
                      <a:r>
                        <a:rPr lang="en-CA" sz="2000" baseline="0" dirty="0" smtClean="0"/>
                        <a:t>(D,D), </a:t>
                      </a:r>
                      <a:r>
                        <a:rPr lang="en-CA" sz="2000" baseline="0" dirty="0" err="1" smtClean="0"/>
                        <a:t>Div</a:t>
                      </a:r>
                      <a:r>
                        <a:rPr lang="en-CA" sz="2000" baseline="0" dirty="0" smtClean="0"/>
                        <a:t>(D,D), </a:t>
                      </a:r>
                      <a:r>
                        <a:rPr lang="en-CA" sz="2000" baseline="0" dirty="0" err="1" smtClean="0"/>
                        <a:t>IfElse</a:t>
                      </a:r>
                      <a:r>
                        <a:rPr lang="en-CA" sz="2000" baseline="0" dirty="0" smtClean="0"/>
                        <a:t>(D,D,D,D), ERC</a:t>
                      </a:r>
                      <a:endParaRPr lang="en-CA" sz="2000" dirty="0"/>
                    </a:p>
                  </a:txBody>
                  <a:tcPr/>
                </a:tc>
              </a:tr>
              <a:tr h="441356"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D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Half(D), </a:t>
                      </a:r>
                      <a:r>
                        <a:rPr lang="en-CA" sz="2000" dirty="0" err="1" smtClean="0"/>
                        <a:t>halffwd</a:t>
                      </a:r>
                      <a:r>
                        <a:rPr lang="en-CA" sz="2000" dirty="0" smtClean="0"/>
                        <a:t>(D)</a:t>
                      </a:r>
                      <a:endParaRPr lang="en-CA" sz="2000" dirty="0"/>
                    </a:p>
                  </a:txBody>
                  <a:tcPr/>
                </a:tc>
              </a:tr>
              <a:tr h="441356"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I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err="1" smtClean="0"/>
                        <a:t>Inc</a:t>
                      </a:r>
                      <a:r>
                        <a:rPr lang="en-CA" sz="2000" dirty="0" smtClean="0"/>
                        <a:t>(I), </a:t>
                      </a:r>
                      <a:r>
                        <a:rPr lang="en-CA" sz="2000" dirty="0" err="1" smtClean="0"/>
                        <a:t>dec</a:t>
                      </a:r>
                      <a:r>
                        <a:rPr lang="en-CA" sz="2000" dirty="0" smtClean="0"/>
                        <a:t>(I)</a:t>
                      </a:r>
                      <a:endParaRPr lang="en-CA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GECCO 2014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2A46-9454-467D-975B-4E8A3F029F0A}" type="slidenum">
              <a:rPr lang="en-CA" smtClean="0"/>
              <a:pPr/>
              <a:t>23</a:t>
            </a:fld>
            <a:r>
              <a:rPr lang="en-CA" smtClean="0"/>
              <a:t>/55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825351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CA" dirty="0"/>
              <a:t>Roof, </a:t>
            </a:r>
            <a:r>
              <a:rPr lang="en-CA" dirty="0" smtClean="0"/>
              <a:t>Overhangs</a:t>
            </a:r>
            <a:r>
              <a:rPr lang="en-CA" dirty="0"/>
              <a:t>, </a:t>
            </a:r>
            <a:r>
              <a:rPr lang="en-CA" dirty="0" smtClean="0"/>
              <a:t>Skylights</a:t>
            </a:r>
            <a:r>
              <a:rPr lang="en-CA" dirty="0"/>
              <a:t>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95400" y="3133725"/>
            <a:ext cx="3581400" cy="750504"/>
          </a:xfrm>
        </p:spPr>
        <p:txBody>
          <a:bodyPr/>
          <a:lstStyle/>
          <a:p>
            <a:pPr marL="0" indent="0">
              <a:buNone/>
            </a:pPr>
            <a:r>
              <a:rPr lang="en-CA" sz="2400" dirty="0"/>
              <a:t>(a) Gabled roof 1.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322311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447800"/>
            <a:ext cx="3223114" cy="1619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962400"/>
            <a:ext cx="322311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203" y="3962400"/>
            <a:ext cx="3230997" cy="1623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1"/>
          <p:cNvSpPr txBox="1">
            <a:spLocks/>
          </p:cNvSpPr>
          <p:nvPr/>
        </p:nvSpPr>
        <p:spPr bwMode="auto">
          <a:xfrm>
            <a:off x="5227203" y="5701862"/>
            <a:ext cx="3581400" cy="750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endParaRPr lang="en-CA" sz="2400" kern="0" dirty="0">
              <a:solidFill>
                <a:schemeClr val="tx1"/>
              </a:solidFill>
            </a:endParaRPr>
          </a:p>
        </p:txBody>
      </p:sp>
      <p:sp>
        <p:nvSpPr>
          <p:cNvPr id="14" name="Content Placeholder 1"/>
          <p:cNvSpPr txBox="1">
            <a:spLocks/>
          </p:cNvSpPr>
          <p:nvPr/>
        </p:nvSpPr>
        <p:spPr>
          <a:xfrm>
            <a:off x="5257800" y="3135696"/>
            <a:ext cx="3581400" cy="750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CA" dirty="0" smtClean="0"/>
              <a:t>(b) Gabled roof 2.</a:t>
            </a:r>
            <a:endParaRPr lang="en-CA" dirty="0"/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1295400" y="5562600"/>
            <a:ext cx="3581400" cy="7505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CA" dirty="0" smtClean="0"/>
              <a:t>(c) Overhangs and skylights.</a:t>
            </a:r>
            <a:endParaRPr lang="en-CA" dirty="0"/>
          </a:p>
        </p:txBody>
      </p:sp>
      <p:sp>
        <p:nvSpPr>
          <p:cNvPr id="16" name="Content Placeholder 1"/>
          <p:cNvSpPr txBox="1">
            <a:spLocks/>
          </p:cNvSpPr>
          <p:nvPr/>
        </p:nvSpPr>
        <p:spPr>
          <a:xfrm>
            <a:off x="5257800" y="5562600"/>
            <a:ext cx="3581400" cy="7505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CA" dirty="0" smtClean="0"/>
              <a:t>(d) Gabled &amp; Skylight roof.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GECCO 2014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2A46-9454-467D-975B-4E8A3F029F0A}" type="slidenum">
              <a:rPr lang="en-CA" smtClean="0"/>
              <a:pPr/>
              <a:t>24</a:t>
            </a:fld>
            <a:r>
              <a:rPr lang="en-CA" smtClean="0"/>
              <a:t>/55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1247306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r>
              <a:rPr lang="en-CA" dirty="0"/>
              <a:t>Building </a:t>
            </a:r>
            <a:r>
              <a:rPr lang="en-CA" dirty="0" smtClean="0"/>
              <a:t>Model </a:t>
            </a:r>
            <a:r>
              <a:rPr lang="en-CA" dirty="0"/>
              <a:t>and </a:t>
            </a:r>
            <a:r>
              <a:rPr lang="en-CA" dirty="0" smtClean="0"/>
              <a:t>Its Grammar Tree</a:t>
            </a:r>
            <a:r>
              <a:rPr lang="en-CA" dirty="0"/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905125"/>
            <a:ext cx="3954801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09020"/>
            <a:ext cx="4724400" cy="1792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GECCO 2014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2A46-9454-467D-975B-4E8A3F029F0A}" type="slidenum">
              <a:rPr lang="en-CA" smtClean="0"/>
              <a:pPr/>
              <a:t>25</a:t>
            </a:fld>
            <a:r>
              <a:rPr lang="en-CA" smtClean="0"/>
              <a:t>/55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55728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Constraints</a:t>
            </a: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66800" y="1371600"/>
            <a:ext cx="7315200" cy="4495800"/>
          </a:xfrm>
        </p:spPr>
        <p:txBody>
          <a:bodyPr>
            <a:normAutofit/>
          </a:bodyPr>
          <a:lstStyle/>
          <a:p>
            <a:r>
              <a:rPr lang="en-CA" sz="2800" dirty="0"/>
              <a:t>Some </a:t>
            </a:r>
            <a:r>
              <a:rPr lang="en-CA" sz="2800" dirty="0" smtClean="0"/>
              <a:t>of the constraints </a:t>
            </a:r>
            <a:r>
              <a:rPr lang="en-CA" sz="2800" dirty="0"/>
              <a:t>are as follows:</a:t>
            </a:r>
          </a:p>
          <a:p>
            <a:pPr lvl="1"/>
            <a:r>
              <a:rPr lang="en-CA" sz="2400" dirty="0" smtClean="0"/>
              <a:t>Min/max size limits </a:t>
            </a:r>
          </a:p>
          <a:p>
            <a:pPr lvl="1"/>
            <a:r>
              <a:rPr lang="en-CA" sz="2400" dirty="0" smtClean="0"/>
              <a:t>No interior design</a:t>
            </a:r>
            <a:endParaRPr lang="en-CA" sz="2400" dirty="0"/>
          </a:p>
          <a:p>
            <a:pPr lvl="1"/>
            <a:r>
              <a:rPr lang="en-CA" sz="2400" dirty="0" smtClean="0"/>
              <a:t>symmetric window placement per wall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GECCO 2014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2A46-9454-467D-975B-4E8A3F029F0A}" type="slidenum">
              <a:rPr lang="en-CA" smtClean="0"/>
              <a:pPr/>
              <a:t>26</a:t>
            </a:fld>
            <a:r>
              <a:rPr lang="en-CA" smtClean="0"/>
              <a:t>/55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6570285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Experimental Setup</a:t>
            </a:r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GECCO 2014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85506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GP Parameters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8023512"/>
              </p:ext>
            </p:extLst>
          </p:nvPr>
        </p:nvGraphicFramePr>
        <p:xfrm>
          <a:off x="1905000" y="1143000"/>
          <a:ext cx="5486400" cy="483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18288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Parameter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Runs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Generations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Population 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Initialization</a:t>
                      </a:r>
                      <a:r>
                        <a:rPr lang="en-US" baseline="0" dirty="0" smtClean="0"/>
                        <a:t> Method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Half-and Half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Tournament</a:t>
                      </a:r>
                      <a:r>
                        <a:rPr lang="en-US" baseline="0" dirty="0" smtClean="0"/>
                        <a:t> 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Crossover 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Mutation 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Elitism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Grow Tree Max Depth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Grow Tree Min Depth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Full Tree Max Depth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Full Tree Min Depth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GECCO 2014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2A46-9454-467D-975B-4E8A3F029F0A}" type="slidenum">
              <a:rPr lang="en-CA" smtClean="0"/>
              <a:pPr/>
              <a:t>28</a:t>
            </a:fld>
            <a:r>
              <a:rPr lang="en-CA" smtClean="0"/>
              <a:t>/55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1320703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Design Parameters</a:t>
            </a:r>
            <a:endParaRPr lang="en-CA" dirty="0"/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0607237"/>
              </p:ext>
            </p:extLst>
          </p:nvPr>
        </p:nvGraphicFramePr>
        <p:xfrm>
          <a:off x="1447800" y="1605280"/>
          <a:ext cx="6781800" cy="361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22098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Parameter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 (m)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Max/Min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Floor Length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20/10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Max/Min Floor Width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20/10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Max/Min Floor Height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8/4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Maximum Number</a:t>
                      </a:r>
                      <a:r>
                        <a:rPr lang="en-US" baseline="0" dirty="0" smtClean="0"/>
                        <a:t> of Rows on a Façade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Maximum Number of Columns on a Façade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Max/Min Door Height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8/2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Max/Min Door Width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6/1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Max/Min Roof Height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10/3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GECCO 2014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2A46-9454-467D-975B-4E8A3F029F0A}" type="slidenum">
              <a:rPr lang="en-CA" smtClean="0"/>
              <a:pPr/>
              <a:t>29</a:t>
            </a:fld>
            <a:r>
              <a:rPr lang="en-CA" smtClean="0"/>
              <a:t>/55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7190926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Introduction</a:t>
            </a: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71600" y="1219200"/>
            <a:ext cx="7315200" cy="452596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CA" sz="2800" dirty="0" smtClean="0"/>
              <a:t>What affects a building design</a:t>
            </a:r>
            <a:r>
              <a:rPr lang="en-CA" sz="2400" dirty="0" smtClean="0"/>
              <a:t>?</a:t>
            </a:r>
          </a:p>
          <a:p>
            <a:pPr lvl="1">
              <a:spcAft>
                <a:spcPts val="1200"/>
              </a:spcAft>
            </a:pPr>
            <a:r>
              <a:rPr lang="en-CA" sz="2400" dirty="0" smtClean="0"/>
              <a:t>Building location</a:t>
            </a:r>
          </a:p>
          <a:p>
            <a:pPr lvl="1">
              <a:spcAft>
                <a:spcPts val="1200"/>
              </a:spcAft>
            </a:pPr>
            <a:r>
              <a:rPr lang="en-CA" sz="2400" dirty="0" smtClean="0"/>
              <a:t>Local climate</a:t>
            </a:r>
          </a:p>
          <a:p>
            <a:pPr lvl="1">
              <a:spcAft>
                <a:spcPts val="1200"/>
              </a:spcAft>
            </a:pPr>
            <a:r>
              <a:rPr lang="en-CA" sz="2400" dirty="0" smtClean="0"/>
              <a:t>Materials</a:t>
            </a:r>
          </a:p>
          <a:p>
            <a:pPr lvl="1">
              <a:spcAft>
                <a:spcPts val="1200"/>
              </a:spcAft>
            </a:pPr>
            <a:r>
              <a:rPr lang="en-CA" sz="2400" dirty="0" smtClean="0"/>
              <a:t>Window and Shading: size and placement.</a:t>
            </a:r>
          </a:p>
          <a:p>
            <a:pPr lvl="1">
              <a:spcAft>
                <a:spcPts val="1200"/>
              </a:spcAft>
            </a:pPr>
            <a:r>
              <a:rPr lang="en-CA" sz="2400" dirty="0" smtClean="0"/>
              <a:t>Budget</a:t>
            </a:r>
          </a:p>
          <a:p>
            <a:pPr lvl="1">
              <a:spcAft>
                <a:spcPts val="1200"/>
              </a:spcAft>
            </a:pPr>
            <a:endParaRPr lang="en-CA" sz="2000" dirty="0"/>
          </a:p>
          <a:p>
            <a:pPr marL="0" indent="0">
              <a:buNone/>
            </a:pPr>
            <a:endParaRPr lang="en-CA" sz="2400" dirty="0" smtClean="0"/>
          </a:p>
          <a:p>
            <a:endParaRPr lang="en-CA" sz="2400" dirty="0" smtClean="0"/>
          </a:p>
          <a:p>
            <a:pPr>
              <a:buNone/>
            </a:pPr>
            <a:endParaRPr lang="en-CA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GECCO 2014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2A46-9454-467D-975B-4E8A3F029F0A}" type="slidenum">
              <a:rPr lang="en-CA" smtClean="0"/>
              <a:pPr/>
              <a:t>3</a:t>
            </a:fld>
            <a:r>
              <a:rPr lang="en-CA" smtClean="0"/>
              <a:t>/55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8070034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7315200" cy="715963"/>
          </a:xfrm>
        </p:spPr>
        <p:txBody>
          <a:bodyPr/>
          <a:lstStyle/>
          <a:p>
            <a:r>
              <a:rPr lang="en-CA" dirty="0" smtClean="0"/>
              <a:t>Materials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8859617"/>
              </p:ext>
            </p:extLst>
          </p:nvPr>
        </p:nvGraphicFramePr>
        <p:xfrm>
          <a:off x="1219200" y="714800"/>
          <a:ext cx="7086600" cy="576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4419599"/>
                <a:gridCol w="1143001"/>
              </a:tblGrid>
              <a:tr h="32774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Construction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Material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U-factor</a:t>
                      </a:r>
                      <a:endParaRPr lang="en-US" dirty="0"/>
                    </a:p>
                  </a:txBody>
                  <a:tcPr/>
                </a:tc>
              </a:tr>
              <a:tr h="388051">
                <a:tc>
                  <a:txBody>
                    <a:bodyPr/>
                    <a:lstStyle/>
                    <a:p>
                      <a:r>
                        <a:rPr lang="en-US" dirty="0" smtClean="0"/>
                        <a:t>Wall_1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Wood, fiberglass quilt, and plaster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0.516</a:t>
                      </a:r>
                      <a:endParaRPr lang="en-US" dirty="0"/>
                    </a:p>
                  </a:txBody>
                  <a:tcPr/>
                </a:tc>
              </a:tr>
              <a:tr h="3277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Wall_2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Wood, plywood, insulation, gypsum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0.384</a:t>
                      </a:r>
                      <a:endParaRPr lang="en-US" dirty="0"/>
                    </a:p>
                  </a:txBody>
                  <a:tcPr/>
                </a:tc>
              </a:tr>
              <a:tr h="5735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Wall_3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Gypsum, air layer with 0.157 thermal resistance, gypsum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1.978</a:t>
                      </a:r>
                      <a:endParaRPr lang="en-US" dirty="0"/>
                    </a:p>
                  </a:txBody>
                  <a:tcPr/>
                </a:tc>
              </a:tr>
              <a:tr h="573549">
                <a:tc>
                  <a:txBody>
                    <a:bodyPr/>
                    <a:lstStyle/>
                    <a:p>
                      <a:r>
                        <a:rPr lang="en-US" dirty="0" smtClean="0"/>
                        <a:t>Wall_4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Gypsum, air layer with 0.153 thermal resistance, gypsum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1.994</a:t>
                      </a:r>
                      <a:endParaRPr lang="en-US" dirty="0"/>
                    </a:p>
                  </a:txBody>
                  <a:tcPr/>
                </a:tc>
              </a:tr>
              <a:tr h="5735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Wall_5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Dense brick, insulation, concrete, gypsum plaster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0.558</a:t>
                      </a:r>
                      <a:endParaRPr lang="en-US" dirty="0"/>
                    </a:p>
                  </a:txBody>
                  <a:tcPr/>
                </a:tc>
              </a:tr>
              <a:tr h="5735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Roof_1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 mass with thermal resistance 0.65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1.189</a:t>
                      </a:r>
                      <a:endParaRPr lang="en-US" dirty="0"/>
                    </a:p>
                  </a:txBody>
                  <a:tcPr/>
                </a:tc>
              </a:tr>
              <a:tr h="502920">
                <a:tc>
                  <a:txBody>
                    <a:bodyPr/>
                    <a:lstStyle/>
                    <a:p>
                      <a:r>
                        <a:rPr lang="en-US" dirty="0" smtClean="0"/>
                        <a:t>Roof_2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Roof deck, fiberglass quilt, plaster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0.314</a:t>
                      </a:r>
                      <a:endParaRPr lang="en-US" dirty="0"/>
                    </a:p>
                  </a:txBody>
                  <a:tcPr/>
                </a:tc>
              </a:tr>
              <a:tr h="573549">
                <a:tc>
                  <a:txBody>
                    <a:bodyPr/>
                    <a:lstStyle/>
                    <a:p>
                      <a:r>
                        <a:rPr lang="en-US" dirty="0" smtClean="0"/>
                        <a:t>Roof_3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Roof gravel, built up roof, insulation, wood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0.268</a:t>
                      </a:r>
                      <a:endParaRPr lang="en-US" dirty="0"/>
                    </a:p>
                  </a:txBody>
                  <a:tcPr/>
                </a:tc>
              </a:tr>
              <a:tr h="327742">
                <a:tc>
                  <a:txBody>
                    <a:bodyPr/>
                    <a:lstStyle/>
                    <a:p>
                      <a:r>
                        <a:rPr lang="en-US" dirty="0" smtClean="0"/>
                        <a:t>Floor_1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Concrete, hardwood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3.119</a:t>
                      </a:r>
                      <a:endParaRPr lang="en-US" dirty="0"/>
                    </a:p>
                  </a:txBody>
                  <a:tcPr/>
                </a:tc>
              </a:tr>
              <a:tr h="327742">
                <a:tc>
                  <a:txBody>
                    <a:bodyPr/>
                    <a:lstStyle/>
                    <a:p>
                      <a:r>
                        <a:rPr lang="en-US" dirty="0" smtClean="0"/>
                        <a:t>Floor_2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Concrete, hardwood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3.314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GECCO 2014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2A46-9454-467D-975B-4E8A3F029F0A}" type="slidenum">
              <a:rPr lang="en-CA" smtClean="0"/>
              <a:pPr/>
              <a:t>30</a:t>
            </a:fld>
            <a:r>
              <a:rPr lang="en-CA" smtClean="0"/>
              <a:t>/55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42504365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CA" dirty="0" smtClean="0"/>
              <a:t>Window and Door Materials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3715792"/>
              </p:ext>
            </p:extLst>
          </p:nvPr>
        </p:nvGraphicFramePr>
        <p:xfrm>
          <a:off x="990600" y="1425509"/>
          <a:ext cx="7467599" cy="48990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3733799"/>
                <a:gridCol w="1143000"/>
                <a:gridCol w="1066800"/>
              </a:tblGrid>
              <a:tr h="32774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Construction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Material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U-factor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SHGC</a:t>
                      </a:r>
                      <a:endParaRPr lang="en-US" dirty="0"/>
                    </a:p>
                  </a:txBody>
                  <a:tcPr/>
                </a:tc>
              </a:tr>
              <a:tr h="388051">
                <a:tc>
                  <a:txBody>
                    <a:bodyPr/>
                    <a:lstStyle/>
                    <a:p>
                      <a:r>
                        <a:rPr lang="en-US" dirty="0" smtClean="0"/>
                        <a:t>Window_1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mm glass, 13 mm air, 3 mm glass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2.720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0.764</a:t>
                      </a:r>
                      <a:endParaRPr lang="en-US" dirty="0"/>
                    </a:p>
                  </a:txBody>
                  <a:tcPr/>
                </a:tc>
              </a:tr>
              <a:tr h="327742">
                <a:tc>
                  <a:txBody>
                    <a:bodyPr/>
                    <a:lstStyle/>
                    <a:p>
                      <a:r>
                        <a:rPr lang="en-US" dirty="0" smtClean="0"/>
                        <a:t>Window_2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mm glass, 13 mm argon, 3 mm glass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2.556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0.764</a:t>
                      </a:r>
                      <a:endParaRPr lang="en-US" dirty="0"/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Window_3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 mm glass, 6 mm air, 6 mm glass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3.058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0.700</a:t>
                      </a:r>
                      <a:endParaRPr lang="en-US" dirty="0"/>
                    </a:p>
                  </a:txBody>
                  <a:tcPr/>
                </a:tc>
              </a:tr>
              <a:tr h="573549">
                <a:tc>
                  <a:txBody>
                    <a:bodyPr/>
                    <a:lstStyle/>
                    <a:p>
                      <a:r>
                        <a:rPr lang="en-US" dirty="0" smtClean="0"/>
                        <a:t>Window_4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 mm low emissivity glass, 6 mm air, 6 mm low emissivity glass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2.371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0.569</a:t>
                      </a:r>
                      <a:endParaRPr lang="en-US" dirty="0"/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Window_5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mm glass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5.894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0.898</a:t>
                      </a:r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Window_6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 mm glass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5.778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0.819</a:t>
                      </a:r>
                      <a:endParaRPr lang="en-US" dirty="0"/>
                    </a:p>
                  </a:txBody>
                  <a:tcPr/>
                </a:tc>
              </a:tr>
              <a:tr h="502920">
                <a:tc>
                  <a:txBody>
                    <a:bodyPr/>
                    <a:lstStyle/>
                    <a:p>
                      <a:r>
                        <a:rPr lang="en-US" dirty="0" smtClean="0"/>
                        <a:t>Door_1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mm wood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2.875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en-US" dirty="0" smtClean="0"/>
                        <a:t>Door_2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mm wood, air, 3 mm wood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4.995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27742">
                <a:tc>
                  <a:txBody>
                    <a:bodyPr/>
                    <a:lstStyle/>
                    <a:p>
                      <a:r>
                        <a:rPr lang="en-US" dirty="0" smtClean="0"/>
                        <a:t>Door_3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Single layer 3 mm glass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5.894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0.716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GECCO 2014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2A46-9454-467D-975B-4E8A3F029F0A}" type="slidenum">
              <a:rPr lang="en-CA" smtClean="0"/>
              <a:pPr/>
              <a:t>31</a:t>
            </a:fld>
            <a:r>
              <a:rPr lang="en-CA" smtClean="0"/>
              <a:t>/55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8660118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Geographical Locations Experiment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GECCO 2014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53278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00200" y="808037"/>
            <a:ext cx="7315200" cy="715963"/>
          </a:xfrm>
        </p:spPr>
        <p:txBody>
          <a:bodyPr/>
          <a:lstStyle/>
          <a:p>
            <a:r>
              <a:rPr lang="en-US" dirty="0" smtClean="0"/>
              <a:t>Different Geographical Locations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71600" y="1371600"/>
            <a:ext cx="7315200" cy="5029200"/>
          </a:xfrm>
        </p:spPr>
        <p:txBody>
          <a:bodyPr/>
          <a:lstStyle/>
          <a:p>
            <a:r>
              <a:rPr lang="en-US" sz="2800" dirty="0" smtClean="0"/>
              <a:t>Toronto, Canada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(baseline) humid continental</a:t>
            </a:r>
            <a:endParaRPr lang="en-US" sz="2000" dirty="0"/>
          </a:p>
          <a:p>
            <a:r>
              <a:rPr lang="en-US" sz="2800" dirty="0"/>
              <a:t> Anchorage, </a:t>
            </a:r>
            <a:r>
              <a:rPr lang="en-US" sz="2800" dirty="0" smtClean="0"/>
              <a:t>Alaska</a:t>
            </a:r>
          </a:p>
          <a:p>
            <a:pPr lvl="1"/>
            <a:r>
              <a:rPr lang="en-US" sz="2000" dirty="0" smtClean="0"/>
              <a:t>northern subarctic.</a:t>
            </a:r>
            <a:endParaRPr lang="en-US" sz="2000" dirty="0"/>
          </a:p>
          <a:p>
            <a:r>
              <a:rPr lang="en-US" sz="2800" dirty="0"/>
              <a:t> </a:t>
            </a:r>
            <a:r>
              <a:rPr lang="en-US" sz="2800" dirty="0" err="1"/>
              <a:t>Eldoret</a:t>
            </a:r>
            <a:r>
              <a:rPr lang="en-US" sz="2800" dirty="0"/>
              <a:t>, </a:t>
            </a:r>
            <a:r>
              <a:rPr lang="en-US" sz="2800" dirty="0" smtClean="0"/>
              <a:t>Kenya</a:t>
            </a:r>
          </a:p>
          <a:p>
            <a:pPr lvl="1"/>
            <a:r>
              <a:rPr lang="en-US" sz="2000" dirty="0" smtClean="0"/>
              <a:t>equatorial, tropical.</a:t>
            </a:r>
            <a:endParaRPr lang="en-US" sz="2000" dirty="0"/>
          </a:p>
          <a:p>
            <a:r>
              <a:rPr lang="en-US" sz="2800" dirty="0"/>
              <a:t> Las Vegas, </a:t>
            </a:r>
            <a:r>
              <a:rPr lang="en-US" sz="2800" dirty="0" smtClean="0"/>
              <a:t>USA</a:t>
            </a:r>
          </a:p>
          <a:p>
            <a:pPr lvl="1"/>
            <a:r>
              <a:rPr lang="en-US" sz="2000" dirty="0" smtClean="0"/>
              <a:t>subtropical, hot desert.</a:t>
            </a:r>
            <a:endParaRPr lang="en-US" sz="2000" dirty="0"/>
          </a:p>
          <a:p>
            <a:r>
              <a:rPr lang="en-US" sz="2800" dirty="0"/>
              <a:t> Melbourne, </a:t>
            </a:r>
            <a:r>
              <a:rPr lang="en-US" sz="2800" dirty="0" smtClean="0"/>
              <a:t>Australia</a:t>
            </a:r>
          </a:p>
          <a:p>
            <a:pPr lvl="1"/>
            <a:r>
              <a:rPr lang="en-US" sz="2000" dirty="0" smtClean="0"/>
              <a:t>southern hemisphere, temperate.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GECCO 2014</a:t>
            </a:r>
            <a:endParaRPr lang="en-C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2A46-9454-467D-975B-4E8A3F029F0A}" type="slidenum">
              <a:rPr lang="en-CA" smtClean="0"/>
              <a:pPr/>
              <a:t>33</a:t>
            </a:fld>
            <a:r>
              <a:rPr lang="en-CA" smtClean="0"/>
              <a:t>/55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3415932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00200" y="808037"/>
            <a:ext cx="7315200" cy="715963"/>
          </a:xfrm>
        </p:spPr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1371600" y="1371600"/>
                <a:ext cx="7315200" cy="5029200"/>
              </a:xfrm>
            </p:spPr>
            <p:txBody>
              <a:bodyPr/>
              <a:lstStyle/>
              <a:p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1- Window heat gain in winter.</a:t>
                </a:r>
              </a:p>
              <a:p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 smtClean="0"/>
                  <a:t>2- Annual cooling and heating energy consumption.</a:t>
                </a:r>
              </a:p>
              <a:p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 smtClean="0"/>
                  <a:t>3- Window constraint: having at least 25% window area.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latin typeface="Cambria Math"/>
                        </a:rPr>
                        <m:t>𝑆𝑂𝐸</m:t>
                      </m:r>
                      <m:r>
                        <a:rPr lang="en-CA" sz="20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CA" sz="20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CA" sz="2000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CA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CA" sz="20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CA" sz="2000" b="0" i="1" smtClean="0">
                                      <a:latin typeface="Cambria Math"/>
                                    </a:rPr>
                                    <m:t>0.25 −</m:t>
                                  </m:r>
                                  <m:f>
                                    <m:fPr>
                                      <m:ctrlPr>
                                        <a:rPr lang="en-CA" sz="2000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CA" sz="2000" b="0" i="1" smtClean="0">
                                          <a:latin typeface="Cambria Math"/>
                                        </a:rPr>
                                        <m:t>𝑤𝑖𝑛𝑑𝑜𝑤</m:t>
                                      </m:r>
                                      <m:r>
                                        <a:rPr lang="en-CA" sz="2000" b="0" i="1" smtClean="0"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n-CA" sz="2000" b="0" i="1" smtClean="0">
                                          <a:latin typeface="Cambria Math"/>
                                        </a:rPr>
                                        <m:t>𝑎𝑟𝑒𝑎</m:t>
                                      </m:r>
                                    </m:num>
                                    <m:den>
                                      <m:r>
                                        <a:rPr lang="en-CA" sz="2000" b="0" i="1" smtClean="0">
                                          <a:latin typeface="Cambria Math"/>
                                        </a:rPr>
                                        <m:t>𝑤𝑎𝑙𝑙</m:t>
                                      </m:r>
                                      <m:r>
                                        <a:rPr lang="en-CA" sz="2000" b="0" i="1" smtClean="0"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n-CA" sz="2000" b="0" i="1" smtClean="0">
                                          <a:latin typeface="Cambria Math"/>
                                        </a:rPr>
                                        <m:t>𝑎𝑟𝑒𝑎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CA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000" dirty="0" smtClean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600" y="1371600"/>
                <a:ext cx="7315200" cy="5029200"/>
              </a:xfrm>
              <a:blipFill rotWithShape="1">
                <a:blip r:embed="rId2"/>
                <a:stretch>
                  <a:fillRect l="-1667" r="-291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GECCO 2014</a:t>
            </a:r>
            <a:endParaRPr lang="en-C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2A46-9454-467D-975B-4E8A3F029F0A}" type="slidenum">
              <a:rPr lang="en-CA" smtClean="0"/>
              <a:pPr/>
              <a:t>34</a:t>
            </a:fld>
            <a:r>
              <a:rPr lang="en-CA" smtClean="0"/>
              <a:t>/55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0545217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51" y="2057400"/>
            <a:ext cx="820102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GECCO 2014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2A46-9454-467D-975B-4E8A3F029F0A}" type="slidenum">
              <a:rPr lang="en-CA" smtClean="0"/>
              <a:pPr/>
              <a:t>35</a:t>
            </a:fld>
            <a:r>
              <a:rPr lang="en-CA" smtClean="0"/>
              <a:t>/55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472807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 Area Analysis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564417"/>
              </p:ext>
            </p:extLst>
          </p:nvPr>
        </p:nvGraphicFramePr>
        <p:xfrm>
          <a:off x="1524000" y="1432560"/>
          <a:ext cx="594359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226"/>
                <a:gridCol w="983973"/>
                <a:gridCol w="1066800"/>
                <a:gridCol w="12954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Location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South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West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North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East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Toronto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94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27.5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24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35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Las Vegas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87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28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25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28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err="1" smtClean="0"/>
                        <a:t>Eldoret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45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52.5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27.5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55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Anchorage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89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26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22.5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28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Melbourne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25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29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81.5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38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524000" y="3733800"/>
            <a:ext cx="6553200" cy="259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Window area percentage of top solutions.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Window Placement:</a:t>
            </a:r>
          </a:p>
          <a:p>
            <a:pPr lvl="1"/>
            <a:r>
              <a:rPr lang="en-US" dirty="0"/>
              <a:t>North hemisphere: south.</a:t>
            </a:r>
          </a:p>
          <a:p>
            <a:pPr lvl="1"/>
            <a:r>
              <a:rPr lang="en-US" dirty="0"/>
              <a:t>South hemisphere: north.</a:t>
            </a:r>
          </a:p>
          <a:p>
            <a:pPr lvl="1"/>
            <a:r>
              <a:rPr lang="en-US" dirty="0"/>
              <a:t>Near equator: east and west.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GECCO 2014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2A46-9454-467D-975B-4E8A3F029F0A}" type="slidenum">
              <a:rPr lang="en-CA" smtClean="0"/>
              <a:pPr/>
              <a:t>36</a:t>
            </a:fld>
            <a:r>
              <a:rPr lang="en-CA" smtClean="0"/>
              <a:t>/55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7228406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Plots</a:t>
            </a:r>
            <a:endParaRPr lang="en-US" dirty="0"/>
          </a:p>
        </p:txBody>
      </p:sp>
      <p:pic>
        <p:nvPicPr>
          <p:cNvPr id="12290" name="Picture 2" descr="C:\Users\Mahdi\Google Drive\Master Report\MasterReport - July 29\images\Summaries\Five_cities\A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1371600"/>
            <a:ext cx="4267199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Mahdi\Google Drive\Master Report\MasterReport - July 29\images\Summaries\Five_cities\WH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86200"/>
            <a:ext cx="4267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Mahdi\Google Drive\Master Report\MasterReport - July 29\images\Summaries\Five_cities\SO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60" y="3048000"/>
            <a:ext cx="4224340" cy="2413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GECCO 2014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2A46-9454-467D-975B-4E8A3F029F0A}" type="slidenum">
              <a:rPr lang="en-CA" smtClean="0"/>
              <a:pPr/>
              <a:t>37</a:t>
            </a:fld>
            <a:r>
              <a:rPr lang="en-CA" smtClean="0"/>
              <a:t>/55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6115809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Scatter Plot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00200"/>
            <a:ext cx="6768028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GECCO 2014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2A46-9454-467D-975B-4E8A3F029F0A}" type="slidenum">
              <a:rPr lang="en-CA" smtClean="0"/>
              <a:pPr/>
              <a:t>38</a:t>
            </a:fld>
            <a:r>
              <a:rPr lang="en-CA" smtClean="0"/>
              <a:t>/55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5338512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Scatter Plot (cont.)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3391255" cy="3407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946" y="1524000"/>
            <a:ext cx="3391254" cy="3407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8200" y="4953000"/>
            <a:ext cx="3505200" cy="91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a- Worst model (Toronto)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105400" y="4953000"/>
            <a:ext cx="35052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dirty="0"/>
              <a:t>b</a:t>
            </a:r>
            <a:r>
              <a:rPr lang="en-US" dirty="0" smtClean="0"/>
              <a:t>- Best model (Melbourne)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GECCO 2014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2A46-9454-467D-975B-4E8A3F029F0A}" type="slidenum">
              <a:rPr lang="en-CA" smtClean="0"/>
              <a:pPr/>
              <a:t>39</a:t>
            </a:fld>
            <a:r>
              <a:rPr lang="en-CA" smtClean="0"/>
              <a:t>/55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0463178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Objectives</a:t>
            </a: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3000" y="1295400"/>
            <a:ext cx="7315200" cy="4191000"/>
          </a:xfrm>
        </p:spPr>
        <p:txBody>
          <a:bodyPr>
            <a:normAutofit/>
          </a:bodyPr>
          <a:lstStyle/>
          <a:p>
            <a:r>
              <a:rPr lang="en-CA" sz="2800" dirty="0" smtClean="0"/>
              <a:t>Objectives</a:t>
            </a:r>
          </a:p>
          <a:p>
            <a:pPr lvl="1"/>
            <a:r>
              <a:rPr lang="en-CA" sz="2400" dirty="0" smtClean="0"/>
              <a:t>Building designs having good solar performance</a:t>
            </a:r>
          </a:p>
          <a:p>
            <a:pPr marL="457200" lvl="1" indent="0">
              <a:buNone/>
            </a:pPr>
            <a:endParaRPr lang="en-CA" dirty="0" smtClean="0"/>
          </a:p>
          <a:p>
            <a:r>
              <a:rPr lang="en-CA" sz="2800" dirty="0" smtClean="0"/>
              <a:t>Performance may include...</a:t>
            </a:r>
          </a:p>
          <a:p>
            <a:pPr lvl="1"/>
            <a:r>
              <a:rPr lang="en-CA" sz="2400" dirty="0" smtClean="0"/>
              <a:t>Cooling energy</a:t>
            </a:r>
          </a:p>
          <a:p>
            <a:pPr lvl="1"/>
            <a:r>
              <a:rPr lang="en-CA" sz="2400" dirty="0" smtClean="0"/>
              <a:t>Heating energy</a:t>
            </a:r>
          </a:p>
          <a:p>
            <a:pPr lvl="1"/>
            <a:r>
              <a:rPr lang="en-CA" sz="2400" dirty="0" smtClean="0"/>
              <a:t>Window heat gain</a:t>
            </a:r>
          </a:p>
          <a:p>
            <a:pPr lvl="1"/>
            <a:r>
              <a:rPr lang="en-CA" sz="2400" dirty="0" smtClean="0"/>
              <a:t>…</a:t>
            </a:r>
          </a:p>
          <a:p>
            <a:endParaRPr lang="en-CA" dirty="0" smtClean="0"/>
          </a:p>
          <a:p>
            <a:pPr lvl="1"/>
            <a:endParaRPr lang="en-CA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GECCO 2014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2A46-9454-467D-975B-4E8A3F029F0A}" type="slidenum">
              <a:rPr lang="en-CA" smtClean="0"/>
              <a:pPr/>
              <a:t>4</a:t>
            </a:fld>
            <a:r>
              <a:rPr lang="en-CA" smtClean="0"/>
              <a:t>/55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2546160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808037"/>
            <a:ext cx="7543800" cy="715963"/>
          </a:xfrm>
        </p:spPr>
        <p:txBody>
          <a:bodyPr/>
          <a:lstStyle/>
          <a:p>
            <a:r>
              <a:rPr lang="en-US" dirty="0" smtClean="0"/>
              <a:t>Consistency: Toronto Models</a:t>
            </a:r>
            <a:endParaRPr lang="en-US" dirty="0"/>
          </a:p>
        </p:txBody>
      </p:sp>
      <p:pic>
        <p:nvPicPr>
          <p:cNvPr id="6146" name="Picture 2" descr="C:\Users\Mahdi\Google Drive\Master Report\MasterReport - July 29\images\Summaries\Five_cities\TORONTO\models\0\fro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1447800"/>
            <a:ext cx="1882457" cy="188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Mahdi\Google Drive\Master Report\MasterReport - July 29\images\Summaries\Five_cities\TORONTO\models\1\fro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328" y="1447798"/>
            <a:ext cx="1873513" cy="188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Mahdi\Google Drive\Master Report\MasterReport - July 29\images\Summaries\Five_cities\TORONTO\models\2\fron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531" y="1447801"/>
            <a:ext cx="1869073" cy="188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Mahdi\Google Drive\Master Report\MasterReport - July 29\images\Summaries\Five_cities\TORONTO\models\3\fron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10000"/>
            <a:ext cx="1882458" cy="189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Mahdi\Google Drive\Master Report\MasterReport - July 29\images\Summaries\Five_cities\TORONTO\models\4\fron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10000"/>
            <a:ext cx="1856254" cy="185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Mahdi\Google Drive\Master Report\MasterReport - July 29\images\Summaries\Five_cities\TORONTO\models\5\fron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829810"/>
            <a:ext cx="1874191" cy="185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GECCO 2014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2A46-9454-467D-975B-4E8A3F029F0A}" type="slidenum">
              <a:rPr lang="en-CA" smtClean="0"/>
              <a:pPr/>
              <a:t>40</a:t>
            </a:fld>
            <a:r>
              <a:rPr lang="en-CA" smtClean="0"/>
              <a:t>/55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8548126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Models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966340" y="3352800"/>
            <a:ext cx="1843660" cy="609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Toronto</a:t>
            </a:r>
            <a:endParaRPr lang="en-US" sz="2400" dirty="0"/>
          </a:p>
        </p:txBody>
      </p:sp>
      <p:pic>
        <p:nvPicPr>
          <p:cNvPr id="5122" name="Picture 2" descr="C:\Users\Mahdi\Google Drive\Master Report\MasterReport - July 29\images\output_models\5cities\toront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115" y="1371600"/>
            <a:ext cx="1999945" cy="200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Mahdi\Google Drive\Master Report\MasterReport - July 29\images\output_models\5cities\alas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855" y="1371600"/>
            <a:ext cx="1999945" cy="200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Mahdi\Google Drive\Master Report\MasterReport - July 29\images\output_models\5cities\vega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454" y="1363639"/>
            <a:ext cx="1999946" cy="200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Mahdi\Google Drive\Master Report\MasterReport - July 29\images\output_models\5cities\keny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324" y="3810000"/>
            <a:ext cx="1995171" cy="200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Mahdi\Google Drive\Master Report\MasterReport - July 29\images\output_models\5cities\melbourn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10000"/>
            <a:ext cx="1995194" cy="200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4038600" y="3352800"/>
            <a:ext cx="1843660" cy="60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dirty="0" smtClean="0"/>
              <a:t>Anchorage</a:t>
            </a:r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6690740" y="3352800"/>
            <a:ext cx="184366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dirty="0" smtClean="0"/>
              <a:t>Las Vegas</a:t>
            </a:r>
            <a:endParaRPr lang="en-US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2880740" y="5791200"/>
            <a:ext cx="184366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dirty="0" err="1" smtClean="0"/>
              <a:t>Eldoret</a:t>
            </a:r>
            <a:endParaRPr lang="en-US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5776340" y="5791200"/>
            <a:ext cx="184366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dirty="0" smtClean="0"/>
              <a:t>Melbourne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GECCO 2014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2A46-9454-467D-975B-4E8A3F029F0A}" type="slidenum">
              <a:rPr lang="en-CA" smtClean="0"/>
              <a:pPr/>
              <a:t>41</a:t>
            </a:fld>
            <a:r>
              <a:rPr lang="en-CA" smtClean="0"/>
              <a:t>/55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1090015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US" dirty="0" smtClean="0"/>
              <a:t>Best Models Analysis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219200"/>
            <a:ext cx="73152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Neither skylights nor complex roofs are selected.</a:t>
            </a:r>
          </a:p>
          <a:p>
            <a:pPr lvl="1"/>
            <a:r>
              <a:rPr lang="en-US" sz="2200" dirty="0"/>
              <a:t>Annual energy consumption increases in either cases.</a:t>
            </a:r>
          </a:p>
          <a:p>
            <a:pPr lvl="1"/>
            <a:r>
              <a:rPr lang="en-US" sz="2200" dirty="0"/>
              <a:t>larger roofs = increased room </a:t>
            </a:r>
            <a:r>
              <a:rPr lang="en-US" sz="2200" dirty="0" smtClean="0"/>
              <a:t>volume</a:t>
            </a:r>
          </a:p>
          <a:p>
            <a:r>
              <a:rPr lang="en-US" sz="2800" dirty="0" smtClean="0"/>
              <a:t>Size:</a:t>
            </a:r>
          </a:p>
          <a:p>
            <a:pPr lvl="1"/>
            <a:r>
              <a:rPr lang="en-US" sz="2400" dirty="0" smtClean="0"/>
              <a:t>Maximum length </a:t>
            </a:r>
          </a:p>
          <a:p>
            <a:pPr lvl="1"/>
            <a:r>
              <a:rPr lang="en-US" sz="2400" dirty="0" smtClean="0"/>
              <a:t>Maximum width. </a:t>
            </a:r>
          </a:p>
          <a:p>
            <a:pPr lvl="1"/>
            <a:r>
              <a:rPr lang="en-US" sz="2400" dirty="0" smtClean="0"/>
              <a:t>Height changes based on the location.</a:t>
            </a:r>
          </a:p>
          <a:p>
            <a:r>
              <a:rPr lang="en-US" sz="2800" dirty="0" smtClean="0"/>
              <a:t>Materials</a:t>
            </a:r>
            <a:r>
              <a:rPr lang="en-US" dirty="0" smtClean="0"/>
              <a:t>:</a:t>
            </a:r>
          </a:p>
          <a:p>
            <a:pPr lvl="1"/>
            <a:r>
              <a:rPr lang="en-US" sz="2400" dirty="0" smtClean="0"/>
              <a:t>Walls: third lowest U-factor.</a:t>
            </a:r>
          </a:p>
          <a:p>
            <a:pPr lvl="1"/>
            <a:r>
              <a:rPr lang="en-US" sz="2400" dirty="0" smtClean="0"/>
              <a:t>Double pane windows with argon	</a:t>
            </a:r>
          </a:p>
          <a:p>
            <a:pPr lvl="2"/>
            <a:r>
              <a:rPr lang="en-US" sz="2000" dirty="0" smtClean="0"/>
              <a:t>Second lowest in U-factor and the best in SHGC</a:t>
            </a:r>
          </a:p>
          <a:p>
            <a:pPr lvl="1"/>
            <a:r>
              <a:rPr lang="en-US" sz="2400" dirty="0" smtClean="0"/>
              <a:t>Floors and Roofs: biggest U-factor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GECCO 2014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2A46-9454-467D-975B-4E8A3F029F0A}" type="slidenum">
              <a:rPr lang="en-CA" smtClean="0"/>
              <a:pPr/>
              <a:t>42</a:t>
            </a:fld>
            <a:r>
              <a:rPr lang="en-CA" smtClean="0"/>
              <a:t>/55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7094507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Multi-Floor Experiment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GECCO 2014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29939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 smtClean="0"/>
              <a:t>Stylistic multi-floor buildings</a:t>
            </a:r>
            <a:endParaRPr lang="en-US" dirty="0"/>
          </a:p>
        </p:txBody>
      </p:sp>
      <p:pic>
        <p:nvPicPr>
          <p:cNvPr id="4099" name="Picture 3" descr="C:\Users\Mahdi\Google Drive\Master Report\MasterReport - July 29\images\statoi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1400" y="2667000"/>
            <a:ext cx="5114925" cy="364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Mahdi\Google Drive\Master Report\MasterReport - July 29\images\output_models\W35-bes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3472050" cy="350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191000" y="1536032"/>
            <a:ext cx="4724400" cy="1816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1800" dirty="0" smtClean="0"/>
              <a:t>Building name: Statoil Headquarters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1800" dirty="0" smtClean="0"/>
              <a:t>Location: </a:t>
            </a:r>
            <a:r>
              <a:rPr lang="en-US" sz="1800" dirty="0" err="1" smtClean="0"/>
              <a:t>Fornebu</a:t>
            </a:r>
            <a:r>
              <a:rPr lang="en-US" sz="1800" dirty="0" smtClean="0"/>
              <a:t>, Norway.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1800" dirty="0" smtClean="0"/>
              <a:t>Designed by: A-lab</a:t>
            </a:r>
            <a:endParaRPr lang="en-US" sz="1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GECCO 2014</a:t>
            </a:r>
            <a:endParaRPr lang="en-C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2A46-9454-467D-975B-4E8A3F029F0A}" type="slidenum">
              <a:rPr lang="en-CA" smtClean="0"/>
              <a:pPr/>
              <a:t>44</a:t>
            </a:fld>
            <a:r>
              <a:rPr lang="en-CA" smtClean="0"/>
              <a:t>/55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3161649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7"/>
            <a:ext cx="7315200" cy="715963"/>
          </a:xfrm>
        </p:spPr>
        <p:txBody>
          <a:bodyPr/>
          <a:lstStyle/>
          <a:p>
            <a:r>
              <a:rPr lang="en-US" dirty="0" smtClean="0"/>
              <a:t>Multi-floor Experiment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47800" y="1219200"/>
                <a:ext cx="7315200" cy="4876800"/>
              </a:xfrm>
            </p:spPr>
            <p:txBody>
              <a:bodyPr/>
              <a:lstStyle/>
              <a:p>
                <a:r>
                  <a:rPr lang="en-US" sz="2800" dirty="0" smtClean="0"/>
                  <a:t>Objectives:</a:t>
                </a:r>
              </a:p>
              <a:p>
                <a:pPr marL="914400" lvl="1" indent="-457200">
                  <a:buAutoNum type="arabicPeriod"/>
                </a:pPr>
                <a:r>
                  <a:rPr lang="en-US" sz="2400" dirty="0" smtClean="0"/>
                  <a:t>Window heat gain in winter</a:t>
                </a:r>
              </a:p>
              <a:p>
                <a:pPr marL="914400" lvl="1" indent="-457200">
                  <a:buAutoNum type="arabicPeriod"/>
                </a:pPr>
                <a:r>
                  <a:rPr lang="en-US" sz="2400" dirty="0" smtClean="0"/>
                  <a:t>Annual cooling and heating energy consumption. </a:t>
                </a:r>
              </a:p>
              <a:p>
                <a:pPr marL="914400" lvl="1" indent="-457200">
                  <a:buAutoNum type="arabicPeriod"/>
                </a:pPr>
                <a:r>
                  <a:rPr lang="en-US" sz="2400" dirty="0" smtClean="0"/>
                  <a:t>Exactly 35% window area.</a:t>
                </a:r>
              </a:p>
              <a:p>
                <a:pPr marL="914400" lvl="1" indent="-457200">
                  <a:buAutoNum type="arabicPeriod"/>
                </a:pPr>
                <a:r>
                  <a:rPr lang="en-US" sz="2400" dirty="0" smtClean="0"/>
                  <a:t>Each floor has to be 15% smaller than the floor underneath.</a:t>
                </a:r>
              </a:p>
              <a:p>
                <a:pPr marL="914400" lvl="1" indent="-457200">
                  <a:buAutoNum type="arabicPeriod"/>
                </a:pPr>
                <a:r>
                  <a:rPr lang="en-US" sz="2400" dirty="0" smtClean="0"/>
                  <a:t>Total volume has to be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/>
                      </a:rPr>
                      <m:t>10000</m:t>
                    </m:r>
                    <m:sSup>
                      <m:sSupPr>
                        <m:ctrlPr>
                          <a:rPr lang="en-CA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CA" sz="2400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CA" sz="2400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en-US" sz="2400" dirty="0" smtClean="0"/>
              </a:p>
              <a:p>
                <a:endParaRPr lang="en-US" sz="3000" dirty="0" smtClean="0"/>
              </a:p>
              <a:p>
                <a:r>
                  <a:rPr lang="en-US" sz="3000" dirty="0" smtClean="0"/>
                  <a:t>Location: Toronto</a:t>
                </a:r>
                <a:endParaRPr lang="en-US" sz="3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47800" y="1219200"/>
                <a:ext cx="7315200" cy="4876800"/>
              </a:xfrm>
              <a:blipFill rotWithShape="1">
                <a:blip r:embed="rId2"/>
                <a:stretch>
                  <a:fillRect l="-1750" t="-1250" r="-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GECCO 2014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2A46-9454-467D-975B-4E8A3F029F0A}" type="slidenum">
              <a:rPr lang="en-CA" smtClean="0"/>
              <a:pPr/>
              <a:t>45</a:t>
            </a:fld>
            <a:r>
              <a:rPr lang="en-CA" smtClean="0"/>
              <a:t>/55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726922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7"/>
            <a:ext cx="7315200" cy="715963"/>
          </a:xfrm>
        </p:spPr>
        <p:txBody>
          <a:bodyPr/>
          <a:lstStyle/>
          <a:p>
            <a:r>
              <a:rPr lang="en-US" dirty="0" smtClean="0"/>
              <a:t>Multi-floor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219200"/>
            <a:ext cx="7315200" cy="4876800"/>
          </a:xfrm>
        </p:spPr>
        <p:txBody>
          <a:bodyPr/>
          <a:lstStyle/>
          <a:p>
            <a:r>
              <a:rPr lang="en-US" sz="2800" dirty="0" smtClean="0"/>
              <a:t>Results:</a:t>
            </a:r>
          </a:p>
          <a:p>
            <a:pPr lvl="1"/>
            <a:r>
              <a:rPr lang="en-US" sz="2400" dirty="0" smtClean="0"/>
              <a:t>More </a:t>
            </a:r>
            <a:r>
              <a:rPr lang="en-US" sz="2400" dirty="0"/>
              <a:t>energy consumption </a:t>
            </a:r>
            <a:r>
              <a:rPr lang="en-US" sz="2400" dirty="0" smtClean="0"/>
              <a:t>than when either window constraint or volume constraints are not considered.</a:t>
            </a:r>
            <a:endParaRPr lang="en-US" sz="2400" dirty="0"/>
          </a:p>
          <a:p>
            <a:pPr lvl="1"/>
            <a:r>
              <a:rPr lang="en-US" sz="2400" dirty="0"/>
              <a:t>Less window heat gain than </a:t>
            </a:r>
            <a:r>
              <a:rPr lang="en-US" sz="2400" dirty="0" smtClean="0"/>
              <a:t>when window constraint is not considered.</a:t>
            </a:r>
            <a:endParaRPr lang="en-US" sz="2400" dirty="0"/>
          </a:p>
          <a:p>
            <a:pPr lvl="1"/>
            <a:r>
              <a:rPr lang="en-US" sz="2400" dirty="0" smtClean="0"/>
              <a:t>Without window constraint: volume constraints are met easier.</a:t>
            </a:r>
          </a:p>
          <a:p>
            <a:pPr lvl="1"/>
            <a:r>
              <a:rPr lang="en-US" sz="2400" dirty="0" smtClean="0"/>
              <a:t>Without volume constraints: window constraint is met easier.</a:t>
            </a:r>
          </a:p>
          <a:p>
            <a:pPr lvl="1"/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GECCO 2014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2A46-9454-467D-975B-4E8A3F029F0A}" type="slidenum">
              <a:rPr lang="en-CA" smtClean="0"/>
              <a:pPr/>
              <a:t>46</a:t>
            </a:fld>
            <a:r>
              <a:rPr lang="en-CA" smtClean="0"/>
              <a:t>/55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41458608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8305800" cy="715963"/>
          </a:xfrm>
        </p:spPr>
        <p:txBody>
          <a:bodyPr/>
          <a:lstStyle/>
          <a:p>
            <a:r>
              <a:rPr lang="en-US" dirty="0" smtClean="0"/>
              <a:t>Multi-Floor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143000"/>
            <a:ext cx="7315200" cy="4876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Materials</a:t>
            </a:r>
            <a:r>
              <a:rPr lang="en-US" sz="2200" dirty="0" smtClean="0"/>
              <a:t>:</a:t>
            </a:r>
            <a:endParaRPr lang="en-US" sz="2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559649"/>
            <a:ext cx="3048000" cy="453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GECCO 2014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2A46-9454-467D-975B-4E8A3F029F0A}" type="slidenum">
              <a:rPr lang="en-CA" smtClean="0"/>
              <a:pPr/>
              <a:t>47</a:t>
            </a:fld>
            <a:r>
              <a:rPr lang="en-CA" smtClean="0"/>
              <a:t>/55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6536369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Plots</a:t>
            </a:r>
            <a:endParaRPr lang="en-US" dirty="0"/>
          </a:p>
        </p:txBody>
      </p:sp>
      <p:pic>
        <p:nvPicPr>
          <p:cNvPr id="7170" name="Picture 2" descr="C:\Users\Mahdi\Google Drive\Master Report\MasterReport - July 29\images\Summaries\Volume_35\volume35-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46096"/>
            <a:ext cx="4114800" cy="235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Mahdi\Google Drive\Master Report\MasterReport - July 29\images\Summaries\Volume_35\volume35-E-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755872"/>
            <a:ext cx="4114800" cy="235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Mahdi\Google Drive\Master Report\MasterReport - July 29\images\Summaries\Volume_35\volume35-WH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65649"/>
            <a:ext cx="4114800" cy="235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GECCO 2014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2A46-9454-467D-975B-4E8A3F029F0A}" type="slidenum">
              <a:rPr lang="en-CA" smtClean="0"/>
              <a:pPr/>
              <a:t>48</a:t>
            </a:fld>
            <a:r>
              <a:rPr lang="en-CA" smtClean="0"/>
              <a:t>/55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2467649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Plots</a:t>
            </a:r>
            <a:endParaRPr lang="en-US" dirty="0"/>
          </a:p>
        </p:txBody>
      </p:sp>
      <p:pic>
        <p:nvPicPr>
          <p:cNvPr id="8194" name="Picture 2" descr="C:\Users\Mahdi\Google Drive\Master Report\MasterReport - July 29\images\Summaries\Volume_35\volume35-E-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71488"/>
            <a:ext cx="4191000" cy="239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Mahdi\Google Drive\Master Report\MasterReport - July 29\images\Summaries\Volume_35\volume35-V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86201"/>
            <a:ext cx="4267200" cy="243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GECCO 2014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2A46-9454-467D-975B-4E8A3F029F0A}" type="slidenum">
              <a:rPr lang="en-CA" smtClean="0"/>
              <a:pPr/>
              <a:t>49</a:t>
            </a:fld>
            <a:r>
              <a:rPr lang="en-CA" smtClean="0"/>
              <a:t>/55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6621786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Approach</a:t>
            </a: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71600" y="1143000"/>
            <a:ext cx="7086600" cy="5181600"/>
          </a:xfrm>
        </p:spPr>
        <p:txBody>
          <a:bodyPr>
            <a:normAutofit/>
          </a:bodyPr>
          <a:lstStyle/>
          <a:p>
            <a:r>
              <a:rPr lang="en-CA" sz="2800" dirty="0" smtClean="0"/>
              <a:t>CFG-based system </a:t>
            </a:r>
          </a:p>
          <a:p>
            <a:pPr lvl="1"/>
            <a:r>
              <a:rPr lang="en-CA" sz="2000" dirty="0" smtClean="0"/>
              <a:t>Modeling language.</a:t>
            </a:r>
          </a:p>
          <a:p>
            <a:pPr lvl="1"/>
            <a:r>
              <a:rPr lang="en-CA" sz="2000" dirty="0" smtClean="0"/>
              <a:t>Building shape and size.</a:t>
            </a:r>
          </a:p>
          <a:p>
            <a:pPr lvl="1"/>
            <a:r>
              <a:rPr lang="en-CA" sz="2000" dirty="0" smtClean="0"/>
              <a:t>Door and window.</a:t>
            </a:r>
          </a:p>
          <a:p>
            <a:pPr lvl="1">
              <a:spcAft>
                <a:spcPts val="1200"/>
              </a:spcAft>
            </a:pPr>
            <a:r>
              <a:rPr lang="en-CA" sz="2000" dirty="0" smtClean="0"/>
              <a:t>Materials.</a:t>
            </a:r>
          </a:p>
          <a:p>
            <a:r>
              <a:rPr lang="en-CA" sz="2800" dirty="0" smtClean="0"/>
              <a:t>Genetic programming</a:t>
            </a:r>
          </a:p>
          <a:p>
            <a:pPr lvl="1">
              <a:spcAft>
                <a:spcPts val="1200"/>
              </a:spcAft>
            </a:pPr>
            <a:r>
              <a:rPr lang="en-CA" sz="2000" dirty="0" smtClean="0"/>
              <a:t>Implements </a:t>
            </a:r>
            <a:r>
              <a:rPr lang="en-CA" sz="2000" dirty="0"/>
              <a:t>s</a:t>
            </a:r>
            <a:r>
              <a:rPr lang="en-CA" sz="2000" dirty="0" smtClean="0"/>
              <a:t>plit grammar ideas and CFG expressions.</a:t>
            </a:r>
          </a:p>
          <a:p>
            <a:r>
              <a:rPr lang="en-CA" sz="2800" dirty="0" smtClean="0"/>
              <a:t>EnergyPlus</a:t>
            </a:r>
          </a:p>
          <a:p>
            <a:pPr lvl="1"/>
            <a:r>
              <a:rPr lang="en-CA" sz="2000" dirty="0" smtClean="0"/>
              <a:t>Simulate and analyze all aspects of the building.</a:t>
            </a:r>
          </a:p>
          <a:p>
            <a:pPr lvl="1">
              <a:buNone/>
            </a:pPr>
            <a:endParaRPr lang="en-CA" dirty="0"/>
          </a:p>
          <a:p>
            <a:pPr lvl="1"/>
            <a:endParaRPr lang="en-CA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GECCO 2014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2A46-9454-467D-975B-4E8A3F029F0A}" type="slidenum">
              <a:rPr lang="en-CA" smtClean="0"/>
              <a:pPr/>
              <a:t>5</a:t>
            </a:fld>
            <a:r>
              <a:rPr lang="en-CA" smtClean="0"/>
              <a:t>/55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6430056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Best Model</a:t>
            </a:r>
            <a:endParaRPr lang="en-US" dirty="0"/>
          </a:p>
        </p:txBody>
      </p:sp>
      <p:pic>
        <p:nvPicPr>
          <p:cNvPr id="9218" name="Picture 2" descr="C:\Users\Mahdi\Google Drive\Master Report\MasterReport - July 29\images\output_models\Volume35-bes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914400"/>
            <a:ext cx="4094163" cy="537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GECCO 2014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2A46-9454-467D-975B-4E8A3F029F0A}" type="slidenum">
              <a:rPr lang="en-CA" smtClean="0"/>
              <a:pPr/>
              <a:t>50</a:t>
            </a:fld>
            <a:r>
              <a:rPr lang="en-CA" smtClean="0"/>
              <a:t>/55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0467715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686800" cy="715963"/>
          </a:xfrm>
        </p:spPr>
        <p:txBody>
          <a:bodyPr/>
          <a:lstStyle/>
          <a:p>
            <a:r>
              <a:rPr lang="en-US" dirty="0" smtClean="0"/>
              <a:t>The Best Model Heat Gain and Annual Energy</a:t>
            </a:r>
            <a:endParaRPr lang="en-US" dirty="0"/>
          </a:p>
        </p:txBody>
      </p:sp>
      <p:pic>
        <p:nvPicPr>
          <p:cNvPr id="7170" name="Picture 2" descr="C:\Users\Mahdi\Google Drive\Master Report\MasterReport - July 29\images\Summaries\Volume_35\volume35-A-best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91482"/>
            <a:ext cx="3962400" cy="234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Mahdi\Google Drive\Master Report\MasterReport - July 29\images\Summaries\Volume_35\volume35-WHG-bes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038600"/>
            <a:ext cx="3943350" cy="225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GECCO 2014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2A46-9454-467D-975B-4E8A3F029F0A}" type="slidenum">
              <a:rPr lang="en-CA" smtClean="0"/>
              <a:pPr/>
              <a:t>51</a:t>
            </a:fld>
            <a:r>
              <a:rPr lang="en-CA" smtClean="0"/>
              <a:t>/55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5506210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7"/>
            <a:ext cx="7315200" cy="715963"/>
          </a:xfrm>
        </p:spPr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990600"/>
            <a:ext cx="7315200" cy="5029200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800" dirty="0" smtClean="0"/>
              <a:t>A comparison to Caldas (2008) work: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Similarities</a:t>
            </a:r>
            <a:r>
              <a:rPr lang="en-US" sz="2800" dirty="0" smtClean="0"/>
              <a:t>: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/>
              <a:t>Materials, roofs, doors, overhangs, and windows are considered in both.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/>
              <a:t>Multi-objective approach.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Both have the problem of no window when only energy consumption is considered.</a:t>
            </a:r>
          </a:p>
          <a:p>
            <a:r>
              <a:rPr lang="en-US" sz="2400" dirty="0" smtClean="0"/>
              <a:t>Differences</a:t>
            </a:r>
            <a:r>
              <a:rPr lang="en-US" dirty="0" smtClean="0"/>
              <a:t>:</a:t>
            </a:r>
          </a:p>
          <a:p>
            <a:pPr lvl="1"/>
            <a:r>
              <a:rPr lang="en-US" sz="2000" dirty="0" smtClean="0"/>
              <a:t>Illumination vs. window heat gain</a:t>
            </a:r>
          </a:p>
          <a:p>
            <a:pPr lvl="1"/>
            <a:r>
              <a:rPr lang="en-US" sz="2000" dirty="0" smtClean="0"/>
              <a:t>DOE2 vs. </a:t>
            </a:r>
            <a:r>
              <a:rPr lang="en-US" sz="2000" dirty="0" err="1" smtClean="0"/>
              <a:t>EnergyPlus</a:t>
            </a:r>
            <a:endParaRPr lang="en-US" sz="2000" dirty="0" smtClean="0"/>
          </a:p>
          <a:p>
            <a:pPr lvl="1"/>
            <a:r>
              <a:rPr lang="en-US" sz="2000" dirty="0" smtClean="0"/>
              <a:t>GA vs. GP</a:t>
            </a:r>
          </a:p>
          <a:p>
            <a:pPr lvl="1"/>
            <a:r>
              <a:rPr lang="en-US" sz="2000" dirty="0" smtClean="0"/>
              <a:t>Two objectives vs. five objectives</a:t>
            </a:r>
          </a:p>
          <a:p>
            <a:pPr lvl="1"/>
            <a:r>
              <a:rPr lang="en-US" sz="2000" dirty="0" smtClean="0"/>
              <a:t>Pareto ranking vs. normalized rank sum</a:t>
            </a:r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GECCO 2014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2A46-9454-467D-975B-4E8A3F029F0A}" type="slidenum">
              <a:rPr lang="en-CA" smtClean="0"/>
              <a:pPr/>
              <a:t>52</a:t>
            </a:fld>
            <a:r>
              <a:rPr lang="en-CA" smtClean="0"/>
              <a:t>/55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1537288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Conclusion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143000"/>
            <a:ext cx="7543800" cy="4191000"/>
          </a:xfrm>
        </p:spPr>
        <p:txBody>
          <a:bodyPr>
            <a:normAutofit fontScale="92500" lnSpcReduction="20000"/>
          </a:bodyPr>
          <a:lstStyle/>
          <a:p>
            <a:r>
              <a:rPr lang="en-CA" sz="2800" dirty="0" smtClean="0"/>
              <a:t>Evolutionary design (GP)</a:t>
            </a:r>
          </a:p>
          <a:p>
            <a:pPr lvl="1">
              <a:spcAft>
                <a:spcPts val="1200"/>
              </a:spcAft>
            </a:pPr>
            <a:r>
              <a:rPr lang="en-CA" sz="2400" dirty="0" smtClean="0"/>
              <a:t>Highly performance building design</a:t>
            </a:r>
          </a:p>
          <a:p>
            <a:pPr>
              <a:spcAft>
                <a:spcPts val="1200"/>
              </a:spcAft>
            </a:pPr>
            <a:r>
              <a:rPr lang="en-CA" sz="2800" dirty="0" smtClean="0"/>
              <a:t>CFG based grammar guided system</a:t>
            </a:r>
          </a:p>
          <a:p>
            <a:pPr lvl="1"/>
            <a:r>
              <a:rPr lang="en-CA" sz="2400" dirty="0" smtClean="0"/>
              <a:t>Walls, floors, roofs, windows, overhangs, materials</a:t>
            </a:r>
          </a:p>
          <a:p>
            <a:pPr lvl="1">
              <a:spcAft>
                <a:spcPts val="1200"/>
              </a:spcAft>
            </a:pPr>
            <a:r>
              <a:rPr lang="en-CA" sz="2400" dirty="0" smtClean="0"/>
              <a:t>Grammars were straightforward for our purpose</a:t>
            </a:r>
            <a:endParaRPr lang="en-CA" sz="2400" dirty="0"/>
          </a:p>
          <a:p>
            <a:pPr>
              <a:spcAft>
                <a:spcPts val="1200"/>
              </a:spcAft>
            </a:pPr>
            <a:r>
              <a:rPr lang="en-CA" sz="2800" dirty="0" smtClean="0"/>
              <a:t>EnergyPlus</a:t>
            </a:r>
          </a:p>
          <a:p>
            <a:pPr lvl="1"/>
            <a:r>
              <a:rPr lang="en-CA" sz="2400" dirty="0" smtClean="0"/>
              <a:t>Simulation and analysis system</a:t>
            </a:r>
            <a:r>
              <a:rPr lang="en-CA" sz="2000" dirty="0" smtClean="0"/>
              <a:t>.</a:t>
            </a:r>
          </a:p>
          <a:p>
            <a:pPr lvl="1"/>
            <a:r>
              <a:rPr lang="en-CA" sz="2400" dirty="0" smtClean="0"/>
              <a:t>Worked well, although it is not designed to be used in batch mode with 1000’s of simulations!</a:t>
            </a:r>
          </a:p>
          <a:p>
            <a:pPr lvl="1"/>
            <a:endParaRPr lang="en-CA" sz="2000" dirty="0" smtClean="0"/>
          </a:p>
          <a:p>
            <a:pPr lvl="1"/>
            <a:endParaRPr lang="en-CA" sz="2000" dirty="0" smtClean="0"/>
          </a:p>
          <a:p>
            <a:pPr marL="0" lvl="1" indent="0">
              <a:buNone/>
            </a:pPr>
            <a:endParaRPr lang="en-CA" sz="2400" dirty="0" smtClean="0"/>
          </a:p>
          <a:p>
            <a:pPr lvl="1"/>
            <a:endParaRPr lang="en-CA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GECCO 2014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2A46-9454-467D-975B-4E8A3F029F0A}" type="slidenum">
              <a:rPr lang="en-CA" smtClean="0"/>
              <a:pPr/>
              <a:t>53</a:t>
            </a:fld>
            <a:r>
              <a:rPr lang="en-CA" smtClean="0"/>
              <a:t>/55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40701871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143000"/>
            <a:ext cx="7315200" cy="4953000"/>
          </a:xfrm>
        </p:spPr>
        <p:txBody>
          <a:bodyPr>
            <a:norm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CA" sz="2800" dirty="0"/>
              <a:t>Multi-Objective</a:t>
            </a:r>
            <a:endParaRPr lang="en-CA" sz="2400" dirty="0"/>
          </a:p>
          <a:p>
            <a:pPr lvl="1"/>
            <a:r>
              <a:rPr lang="en-CA" sz="2400" dirty="0"/>
              <a:t>Normalized</a:t>
            </a:r>
            <a:r>
              <a:rPr lang="en-CA" sz="2000" dirty="0"/>
              <a:t> </a:t>
            </a:r>
            <a:r>
              <a:rPr lang="en-CA" sz="2400" dirty="0"/>
              <a:t>rank </a:t>
            </a:r>
            <a:r>
              <a:rPr lang="en-CA" sz="2400" dirty="0" smtClean="0"/>
              <a:t>sum worked well with even 5 objectives.</a:t>
            </a:r>
          </a:p>
          <a:p>
            <a:pPr lvl="1"/>
            <a:r>
              <a:rPr lang="en-CA" sz="2400" dirty="0" smtClean="0"/>
              <a:t>Trade-off of objectives: Energy objectives treated “equally”, with no preferred biases.</a:t>
            </a:r>
            <a:endParaRPr lang="en-CA" sz="2400" dirty="0"/>
          </a:p>
          <a:p>
            <a:pPr marL="457200" lvl="1" indent="0">
              <a:buNone/>
            </a:pPr>
            <a:endParaRPr lang="en-US" sz="2400" dirty="0" smtClean="0"/>
          </a:p>
          <a:p>
            <a:r>
              <a:rPr lang="en-US" sz="2800" dirty="0" smtClean="0"/>
              <a:t>Consistent </a:t>
            </a:r>
            <a:r>
              <a:rPr lang="en-US" sz="2800" dirty="0"/>
              <a:t>solutions with respect to size, geometry, materials, and design elements are achieved in all experiments.</a:t>
            </a:r>
          </a:p>
          <a:p>
            <a:pPr marL="457200" lvl="1" indent="0">
              <a:buNone/>
            </a:pPr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GECCO 2014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2A46-9454-467D-975B-4E8A3F029F0A}" type="slidenum">
              <a:rPr lang="en-CA" smtClean="0"/>
              <a:pPr/>
              <a:t>54</a:t>
            </a:fld>
            <a:r>
              <a:rPr lang="en-CA" smtClean="0"/>
              <a:t>/55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3296146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66800" y="1295400"/>
            <a:ext cx="7315200" cy="4191000"/>
          </a:xfrm>
        </p:spPr>
        <p:txBody>
          <a:bodyPr/>
          <a:lstStyle/>
          <a:p>
            <a:endParaRPr lang="en-CA" dirty="0" smtClean="0"/>
          </a:p>
          <a:p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 algn="ctr">
              <a:buNone/>
            </a:pPr>
            <a:r>
              <a:rPr lang="en-CA" sz="3600" dirty="0" smtClean="0"/>
              <a:t>Thank you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GECCO 2014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2A46-9454-467D-975B-4E8A3F029F0A}" type="slidenum">
              <a:rPr lang="en-CA" smtClean="0"/>
              <a:pPr/>
              <a:t>55</a:t>
            </a:fld>
            <a:r>
              <a:rPr lang="en-CA" smtClean="0"/>
              <a:t>/55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926828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524000"/>
            <a:ext cx="7315200" cy="4191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Heat Gain</a:t>
            </a:r>
            <a:endParaRPr lang="en-US" sz="2800" dirty="0" smtClean="0"/>
          </a:p>
          <a:p>
            <a:pPr lvl="1"/>
            <a:r>
              <a:rPr lang="en-US" sz="2400" dirty="0" smtClean="0"/>
              <a:t>windows allow sunlight to heat interior in winter but results in air conditioning cost in </a:t>
            </a:r>
            <a:r>
              <a:rPr lang="en-US" sz="2400" dirty="0" smtClean="0"/>
              <a:t>summer</a:t>
            </a:r>
          </a:p>
          <a:p>
            <a:r>
              <a:rPr lang="en-US" sz="3200" dirty="0" smtClean="0"/>
              <a:t>Heat Loss </a:t>
            </a:r>
            <a:endParaRPr lang="en-US" sz="3200" dirty="0" smtClean="0"/>
          </a:p>
          <a:p>
            <a:pPr lvl="1"/>
            <a:r>
              <a:rPr lang="en-US" sz="2400" dirty="0" smtClean="0"/>
              <a:t>windows lose heat at night, which requires additional heating expense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GECCO 2014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2A46-9454-467D-975B-4E8A3F029F0A}" type="slidenum">
              <a:rPr lang="en-CA" smtClean="0"/>
              <a:pPr/>
              <a:t>6</a:t>
            </a:fld>
            <a:r>
              <a:rPr lang="en-CA" smtClean="0"/>
              <a:t>/55</a:t>
            </a:r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066800"/>
          </a:xfrm>
        </p:spPr>
        <p:txBody>
          <a:bodyPr/>
          <a:lstStyle/>
          <a:p>
            <a:r>
              <a:rPr lang="en-CA" dirty="0" smtClean="0"/>
              <a:t>Single-objective evolution</a:t>
            </a:r>
            <a:endParaRPr lang="en-CA" dirty="0"/>
          </a:p>
        </p:txBody>
      </p:sp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1600199" y="4495800"/>
            <a:ext cx="3021133" cy="1905000"/>
          </a:xfrm>
        </p:spPr>
        <p:txBody>
          <a:bodyPr>
            <a:normAutofit lnSpcReduction="10000"/>
          </a:bodyPr>
          <a:lstStyle/>
          <a:p>
            <a:r>
              <a:rPr lang="en-CA" sz="2000" dirty="0" smtClean="0">
                <a:latin typeface="Century Gothic (Headings)"/>
              </a:rPr>
              <a:t>Minimize Energy Usage</a:t>
            </a:r>
          </a:p>
          <a:p>
            <a:pPr lvl="1"/>
            <a:r>
              <a:rPr lang="en-CA" sz="1600" dirty="0" smtClean="0">
                <a:latin typeface="Century Gothic (Headings)"/>
              </a:rPr>
              <a:t>small </a:t>
            </a:r>
            <a:r>
              <a:rPr lang="en-CA" sz="1600" dirty="0">
                <a:latin typeface="Century Gothic (Headings)"/>
              </a:rPr>
              <a:t>insulated </a:t>
            </a:r>
            <a:r>
              <a:rPr lang="en-CA" sz="1600" dirty="0" smtClean="0">
                <a:latin typeface="Century Gothic (Headings)"/>
              </a:rPr>
              <a:t>shack with </a:t>
            </a:r>
            <a:r>
              <a:rPr lang="en-CA" sz="1600" dirty="0">
                <a:latin typeface="Century Gothic (Headings)"/>
              </a:rPr>
              <a:t>no windows and </a:t>
            </a:r>
            <a:r>
              <a:rPr lang="en-CA" sz="1600" dirty="0" smtClean="0">
                <a:latin typeface="Century Gothic (Headings)"/>
              </a:rPr>
              <a:t>small door </a:t>
            </a:r>
            <a:r>
              <a:rPr lang="en-CA" sz="1600" dirty="0">
                <a:latin typeface="Century Gothic (Headings)"/>
              </a:rPr>
              <a:t>is very efficient to heat and cool.</a:t>
            </a:r>
            <a:endParaRPr lang="en-US" sz="1600" dirty="0">
              <a:latin typeface="Century Gothic (Headings)"/>
            </a:endParaRPr>
          </a:p>
        </p:txBody>
      </p:sp>
      <p:pic>
        <p:nvPicPr>
          <p:cNvPr id="7170" name="Picture 2" descr="C:\Users\Mahdi\Google Drive\Master Report\MasterReport - July 29\images\output_models\H-bes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99" y="1001110"/>
            <a:ext cx="3021133" cy="326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Mahdi\Google Drive\Master Report\MasterReport - July 29\images\output_models\HG-bes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980090"/>
            <a:ext cx="3268798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4"/>
          <p:cNvSpPr txBox="1">
            <a:spLocks/>
          </p:cNvSpPr>
          <p:nvPr/>
        </p:nvSpPr>
        <p:spPr>
          <a:xfrm>
            <a:off x="5665667" y="4419600"/>
            <a:ext cx="3021133" cy="190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CA" sz="2000" dirty="0" smtClean="0">
                <a:latin typeface="Century Gothic (Headings)"/>
              </a:rPr>
              <a:t>Maximize solar heat gain</a:t>
            </a:r>
          </a:p>
          <a:p>
            <a:pPr lvl="1" fontAlgn="auto">
              <a:spcAft>
                <a:spcPts val="0"/>
              </a:spcAft>
            </a:pPr>
            <a:r>
              <a:rPr lang="en-CA" dirty="0" smtClean="0">
                <a:latin typeface="Century Gothic (Headings)"/>
              </a:rPr>
              <a:t>Maximizes sun intake with its walls of windows on the east, south, and west sides.</a:t>
            </a:r>
            <a:endParaRPr lang="en-US" dirty="0">
              <a:latin typeface="Century Gothic (Headings)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GECCO 2014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2A46-9454-467D-975B-4E8A3F029F0A}" type="slidenum">
              <a:rPr lang="en-CA" smtClean="0"/>
              <a:pPr/>
              <a:t>7</a:t>
            </a:fld>
            <a:r>
              <a:rPr lang="en-CA" smtClean="0"/>
              <a:t>/55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334139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Background</a:t>
            </a:r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GECCO 2014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00305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Evolutionary Design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71600" y="1219200"/>
            <a:ext cx="7315200" cy="4343400"/>
          </a:xfrm>
        </p:spPr>
        <p:txBody>
          <a:bodyPr/>
          <a:lstStyle/>
          <a:p>
            <a:r>
              <a:rPr lang="en-CA" dirty="0"/>
              <a:t>Evolutionary design is the application of evolutionary computation in designing forms.</a:t>
            </a:r>
          </a:p>
          <a:p>
            <a:endParaRPr lang="en-CA" dirty="0" smtClean="0"/>
          </a:p>
          <a:p>
            <a:r>
              <a:rPr lang="en-CA" dirty="0" smtClean="0"/>
              <a:t>Architecture</a:t>
            </a:r>
            <a:r>
              <a:rPr lang="en-CA" dirty="0"/>
              <a:t>, art, </a:t>
            </a:r>
            <a:r>
              <a:rPr lang="en-CA" dirty="0" smtClean="0"/>
              <a:t>engineering, etc.</a:t>
            </a:r>
            <a:endParaRPr lang="en-CA" dirty="0"/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GECCO 2014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2A46-9454-467D-975B-4E8A3F029F0A}" type="slidenum">
              <a:rPr lang="en-CA" smtClean="0"/>
              <a:pPr/>
              <a:t>9</a:t>
            </a:fld>
            <a:r>
              <a:rPr lang="en-CA" smtClean="0"/>
              <a:t>/55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6212745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1642</TotalTime>
  <Words>1809</Words>
  <Application>Microsoft Office PowerPoint</Application>
  <PresentationFormat>On-screen Show (4:3)</PresentationFormat>
  <Paragraphs>574</Paragraphs>
  <Slides>55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Executive</vt:lpstr>
      <vt:lpstr>Passive Solar Building Design Using Genetic Programming</vt:lpstr>
      <vt:lpstr>Introduction</vt:lpstr>
      <vt:lpstr>Introduction</vt:lpstr>
      <vt:lpstr>Objectives</vt:lpstr>
      <vt:lpstr>Approach</vt:lpstr>
      <vt:lpstr>Conflicting objectives</vt:lpstr>
      <vt:lpstr>Single-objective evolution</vt:lpstr>
      <vt:lpstr>Background</vt:lpstr>
      <vt:lpstr>Evolutionary Design</vt:lpstr>
      <vt:lpstr>Design Language</vt:lpstr>
      <vt:lpstr>Split Grammar</vt:lpstr>
      <vt:lpstr>Energy Efficiency</vt:lpstr>
      <vt:lpstr>Energy Plus</vt:lpstr>
      <vt:lpstr>EnergyPlus</vt:lpstr>
      <vt:lpstr>EnergyPlus Input</vt:lpstr>
      <vt:lpstr>EnergyPlus Output</vt:lpstr>
      <vt:lpstr>Literature Review</vt:lpstr>
      <vt:lpstr>Evolutionary Design and Energy Efficient Architecture</vt:lpstr>
      <vt:lpstr>Methodology</vt:lpstr>
      <vt:lpstr>System Overview</vt:lpstr>
      <vt:lpstr>Multi-Objective Techniques Comparison</vt:lpstr>
      <vt:lpstr>GP Types and Functions</vt:lpstr>
      <vt:lpstr>GP Types and Functions    ( cont.)</vt:lpstr>
      <vt:lpstr>Roof, Overhangs, Skylights.</vt:lpstr>
      <vt:lpstr>Building Model and Its Grammar Tree.</vt:lpstr>
      <vt:lpstr>Constraints</vt:lpstr>
      <vt:lpstr>Experimental Setup</vt:lpstr>
      <vt:lpstr>GP Parameters</vt:lpstr>
      <vt:lpstr>Design Parameters</vt:lpstr>
      <vt:lpstr>Materials</vt:lpstr>
      <vt:lpstr>Window and Door Materials</vt:lpstr>
      <vt:lpstr>Different Geographical Locations Experiment</vt:lpstr>
      <vt:lpstr>Different Geographical Locations</vt:lpstr>
      <vt:lpstr>Objectives</vt:lpstr>
      <vt:lpstr>Results</vt:lpstr>
      <vt:lpstr>Window Area Analysis</vt:lpstr>
      <vt:lpstr>Performance Plots</vt:lpstr>
      <vt:lpstr>Scatter Plot</vt:lpstr>
      <vt:lpstr>Scatter Plot (cont.)</vt:lpstr>
      <vt:lpstr>Consistency: Toronto Models</vt:lpstr>
      <vt:lpstr>Best Models</vt:lpstr>
      <vt:lpstr>Best Models Analysis (cont.)</vt:lpstr>
      <vt:lpstr>Multi-Floor Experiment</vt:lpstr>
      <vt:lpstr>Stylistic multi-floor buildings</vt:lpstr>
      <vt:lpstr>Multi-floor Experiment</vt:lpstr>
      <vt:lpstr>Multi-floor Experiment</vt:lpstr>
      <vt:lpstr>Multi-Floor Experiment</vt:lpstr>
      <vt:lpstr>Performance Plots</vt:lpstr>
      <vt:lpstr>Performance Plots</vt:lpstr>
      <vt:lpstr>The Best Model</vt:lpstr>
      <vt:lpstr>The Best Model Heat Gain and Annual Energy</vt:lpstr>
      <vt:lpstr>Discussion</vt:lpstr>
      <vt:lpstr>Conclusion</vt:lpstr>
      <vt:lpstr>Conclusion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Passive Solar Building Design Using Genetic Programming</dc:title>
  <dc:creator>Mahdi</dc:creator>
  <cp:lastModifiedBy>Mahdi</cp:lastModifiedBy>
  <cp:revision>274</cp:revision>
  <dcterms:created xsi:type="dcterms:W3CDTF">2013-09-17T15:04:10Z</dcterms:created>
  <dcterms:modified xsi:type="dcterms:W3CDTF">2014-07-15T22:40:10Z</dcterms:modified>
</cp:coreProperties>
</file>