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6" r:id="rId2"/>
    <p:sldId id="271" r:id="rId3"/>
    <p:sldId id="270" r:id="rId4"/>
    <p:sldId id="272" r:id="rId5"/>
    <p:sldId id="273" r:id="rId6"/>
    <p:sldId id="274" r:id="rId7"/>
    <p:sldId id="275" r:id="rId8"/>
  </p:sldIdLst>
  <p:sldSz cx="9144000" cy="6858000" type="screen4x3"/>
  <p:notesSz cx="6934200" cy="9234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3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1" tIns="46191" rIns="92381" bIns="46191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CA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0650" y="0"/>
            <a:ext cx="3003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1" tIns="46191" rIns="92381" bIns="46191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en-CA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03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1" tIns="46191" rIns="92381" bIns="46191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CA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0650" y="8772525"/>
            <a:ext cx="3003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1" tIns="46191" rIns="92381" bIns="46191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5F91A66D-87D2-4563-9832-70F889F54CBC}" type="slidenum">
              <a:rPr lang="en-CA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CA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CA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72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86263"/>
            <a:ext cx="55467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0938"/>
            <a:ext cx="3005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CA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70938"/>
            <a:ext cx="3005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DDE9EA1B-412D-4141-B985-85F61AEDE10A}" type="slidenum">
              <a:rPr lang="en-CA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 2P03 Week 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A27D1-D30C-43D0-9AA5-A40DE2920D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 2P03 Week 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33233-E5B5-41D1-8C40-60281517FB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 2P03 Week 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A76A9E-C2A4-4827-8B62-CDBE42CBFE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 2P03 Week 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CD2E-E335-4FEF-B7BD-BE045AFE57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 2P03 Week 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D1713-573F-4750-9618-3856EE2AD1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 2P03 Week 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A10F9A-C462-4027-A832-4CE79BAEC5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 2P03 Week 12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5B0835-E14B-4179-8A44-6D8D3F2288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 2P03 Week 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CC7CC-0FF7-45CF-A40D-574EB07505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 2P03 Week 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D1978-A696-431A-B0B4-3395552A1C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 2P03 Week 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96C3A-79F7-4DCB-B523-B423CA2CC2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 2P03 Week 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7FD35-1743-47B6-B6FA-463377B1B4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COSC 2P03 Week 12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B59824-7489-4C41-A105-74AE77D4FAA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79DE2-A7F1-4370-BC63-398B3EC34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04664"/>
            <a:ext cx="7772400" cy="1143000"/>
          </a:xfrm>
        </p:spPr>
        <p:txBody>
          <a:bodyPr/>
          <a:lstStyle/>
          <a:p>
            <a:r>
              <a:rPr lang="en-US" dirty="0"/>
              <a:t>Extendible Hashing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DC265-8F46-4155-9CF9-DA44BE729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547664"/>
            <a:ext cx="8280920" cy="4700736"/>
          </a:xfrm>
        </p:spPr>
        <p:txBody>
          <a:bodyPr/>
          <a:lstStyle/>
          <a:p>
            <a:r>
              <a:rPr lang="en-US" sz="2400" dirty="0"/>
              <a:t>Primarily used for storage of files on disk</a:t>
            </a:r>
          </a:p>
          <a:p>
            <a:pPr lvl="1"/>
            <a:r>
              <a:rPr lang="en-US" sz="2000" dirty="0"/>
              <a:t>Number of disk accesses is important factor (only </a:t>
            </a:r>
            <a:r>
              <a:rPr lang="en-US" sz="2000"/>
              <a:t>2 needed for </a:t>
            </a:r>
            <a:r>
              <a:rPr lang="en-US" sz="2000" dirty="0"/>
              <a:t>search)</a:t>
            </a:r>
          </a:p>
          <a:p>
            <a:r>
              <a:rPr lang="en-US" sz="2400" dirty="0"/>
              <a:t>The hash table grows as required</a:t>
            </a:r>
          </a:p>
          <a:p>
            <a:r>
              <a:rPr lang="en-US" sz="2400" dirty="0"/>
              <a:t>Use a directory of pointers to buckets</a:t>
            </a:r>
          </a:p>
          <a:p>
            <a:pPr lvl="1"/>
            <a:r>
              <a:rPr lang="en-US" sz="2000" dirty="0"/>
              <a:t>If directory has (global) depth </a:t>
            </a:r>
            <a:r>
              <a:rPr lang="en-US" sz="2000" i="1" dirty="0"/>
              <a:t>g</a:t>
            </a:r>
            <a:r>
              <a:rPr lang="en-US" sz="2000" dirty="0"/>
              <a:t> then it is organized according to the first </a:t>
            </a:r>
            <a:r>
              <a:rPr lang="en-US" sz="2000" i="1" dirty="0"/>
              <a:t>g</a:t>
            </a:r>
            <a:r>
              <a:rPr lang="en-US" sz="2000" dirty="0"/>
              <a:t> bits</a:t>
            </a:r>
          </a:p>
          <a:p>
            <a:pPr lvl="1"/>
            <a:r>
              <a:rPr lang="en-US" sz="2000" dirty="0"/>
              <a:t>One entry for every possible value with </a:t>
            </a:r>
            <a:r>
              <a:rPr lang="en-US" sz="2000" i="1" dirty="0"/>
              <a:t>g</a:t>
            </a:r>
            <a:r>
              <a:rPr lang="en-US" sz="2000" dirty="0"/>
              <a:t> bits</a:t>
            </a:r>
          </a:p>
          <a:p>
            <a:pPr lvl="1"/>
            <a:r>
              <a:rPr lang="en-US" sz="2000" dirty="0"/>
              <a:t>Entry for bit pattern b</a:t>
            </a:r>
            <a:r>
              <a:rPr lang="en-US" sz="2000" baseline="-25000" dirty="0"/>
              <a:t>1</a:t>
            </a:r>
            <a:r>
              <a:rPr lang="en-US" sz="2000" dirty="0"/>
              <a:t>…</a:t>
            </a:r>
            <a:r>
              <a:rPr lang="en-US" sz="2000" dirty="0" err="1"/>
              <a:t>b</a:t>
            </a:r>
            <a:r>
              <a:rPr lang="en-US" sz="2000" i="1" baseline="-25000" dirty="0" err="1"/>
              <a:t>g</a:t>
            </a:r>
            <a:r>
              <a:rPr lang="en-US" sz="2000" dirty="0"/>
              <a:t> has a pointer to bucket containing all records with keys </a:t>
            </a:r>
            <a:r>
              <a:rPr lang="en-US" sz="2000" i="1" dirty="0"/>
              <a:t>k</a:t>
            </a:r>
            <a:r>
              <a:rPr lang="en-US" sz="2000" dirty="0"/>
              <a:t> for which h(</a:t>
            </a:r>
            <a:r>
              <a:rPr lang="en-US" sz="2000" i="1" dirty="0"/>
              <a:t>k</a:t>
            </a:r>
            <a:r>
              <a:rPr lang="en-US" sz="2000" dirty="0"/>
              <a:t>) starts with bit pattern b</a:t>
            </a:r>
            <a:r>
              <a:rPr lang="en-US" sz="2000" baseline="-25000" dirty="0"/>
              <a:t>1</a:t>
            </a:r>
            <a:r>
              <a:rPr lang="en-US" sz="2000" dirty="0"/>
              <a:t>…</a:t>
            </a:r>
            <a:r>
              <a:rPr lang="en-US" sz="2000" dirty="0" err="1"/>
              <a:t>b</a:t>
            </a:r>
            <a:r>
              <a:rPr lang="en-US" sz="2000" i="1" baseline="-25000" dirty="0" err="1"/>
              <a:t>g</a:t>
            </a:r>
            <a:r>
              <a:rPr lang="en-US" sz="2000" dirty="0"/>
              <a:t> </a:t>
            </a:r>
          </a:p>
          <a:p>
            <a:pPr lvl="1"/>
            <a:r>
              <a:rPr lang="en-US" sz="2000" dirty="0"/>
              <a:t>Some other versions use bit pattern at end, not start.</a:t>
            </a:r>
          </a:p>
          <a:p>
            <a:pPr lvl="1"/>
            <a:r>
              <a:rPr lang="en-US" sz="2000" dirty="0"/>
              <a:t>Each bucket has its own local depth </a:t>
            </a:r>
            <a:r>
              <a:rPr lang="en-US" sz="2000" i="1" dirty="0"/>
              <a:t>l</a:t>
            </a:r>
            <a:r>
              <a:rPr lang="en-US" sz="2000" dirty="0"/>
              <a:t> (</a:t>
            </a:r>
            <a:r>
              <a:rPr lang="en-US" sz="2000" i="1" dirty="0"/>
              <a:t>l</a:t>
            </a:r>
            <a:r>
              <a:rPr lang="en-US" sz="2000" dirty="0"/>
              <a:t> ≤ </a:t>
            </a:r>
            <a:r>
              <a:rPr lang="en-US" sz="2000" i="1" dirty="0"/>
              <a:t>g</a:t>
            </a:r>
            <a:r>
              <a:rPr lang="en-US" sz="2000" dirty="0"/>
              <a:t>): the number of bits used for that bucket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59EA68-7CBB-42C7-B571-7AB2A4584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COSC 2P03 Week 12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7078E7-49E7-4B2F-B201-D8565B488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CCD2E-E335-4FEF-B7BD-BE045AFE57F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267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COSC 2P03 Week 12</a:t>
            </a:r>
          </a:p>
        </p:txBody>
      </p:sp>
      <p:sp>
        <p:nvSpPr>
          <p:cNvPr id="7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9730-2DC6-46BB-B06C-B3982BE67092}" type="slidenum">
              <a:rPr lang="en-US"/>
              <a:pPr/>
              <a:t>2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143000"/>
          </a:xfrm>
        </p:spPr>
        <p:txBody>
          <a:bodyPr/>
          <a:lstStyle/>
          <a:p>
            <a:r>
              <a:rPr lang="en-US"/>
              <a:t>Extendible Hashing Example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268413"/>
            <a:ext cx="7772400" cy="1223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Suppose that g=2 and bucket size = 4.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Suppose that we have records with these keys and hash function h(key) = key mod 64:</a:t>
            </a:r>
          </a:p>
        </p:txBody>
      </p:sp>
      <p:graphicFrame>
        <p:nvGraphicFramePr>
          <p:cNvPr id="45197" name="Group 141"/>
          <p:cNvGraphicFramePr>
            <a:graphicFrameLocks noGrp="1"/>
          </p:cNvGraphicFramePr>
          <p:nvPr/>
        </p:nvGraphicFramePr>
        <p:xfrm>
          <a:off x="1547813" y="2565400"/>
          <a:ext cx="6096000" cy="3657600"/>
        </p:xfrm>
        <a:graphic>
          <a:graphicData uri="http://schemas.openxmlformats.org/drawingml/2006/table">
            <a:tbl>
              <a:tblPr/>
              <a:tblGrid>
                <a:gridCol w="1584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3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7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key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h(key) = key mod 64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bit pattern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288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32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100000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001000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1064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40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101000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120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56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111000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148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20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010100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204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001100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641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000001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700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60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111100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258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000010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1586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50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110010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44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44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101010</a:t>
                      </a:r>
                    </a:p>
                  </a:txBody>
                  <a:tcPr marL="90000" marR="9000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COSC 2P03 Week 12</a:t>
            </a:r>
          </a:p>
        </p:txBody>
      </p:sp>
      <p:sp>
        <p:nvSpPr>
          <p:cNvPr id="1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432A9-FBD3-4E21-A590-3C6927E1763E}" type="slidenum">
              <a:rPr lang="en-US"/>
              <a:pPr/>
              <a:t>3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Extendible Hashing Example – directory and bucket structure</a:t>
            </a:r>
          </a:p>
        </p:txBody>
      </p:sp>
      <p:graphicFrame>
        <p:nvGraphicFramePr>
          <p:cNvPr id="44210" name="Group 178"/>
          <p:cNvGraphicFramePr>
            <a:graphicFrameLocks noGrp="1"/>
          </p:cNvGraphicFramePr>
          <p:nvPr/>
        </p:nvGraphicFramePr>
        <p:xfrm>
          <a:off x="3059113" y="1916113"/>
          <a:ext cx="3024187" cy="914400"/>
        </p:xfrm>
        <a:graphic>
          <a:graphicData uri="http://schemas.openxmlformats.org/drawingml/2006/table">
            <a:tbl>
              <a:tblPr/>
              <a:tblGrid>
                <a:gridCol w="755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7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g=2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4254" name="Group 222"/>
          <p:cNvGraphicFramePr>
            <a:graphicFrameLocks noGrp="1"/>
          </p:cNvGraphicFramePr>
          <p:nvPr/>
        </p:nvGraphicFramePr>
        <p:xfrm>
          <a:off x="1476375" y="3644900"/>
          <a:ext cx="6096000" cy="2592389"/>
        </p:xfrm>
        <a:graphic>
          <a:graphicData uri="http://schemas.openxmlformats.org/drawingml/2006/table">
            <a:tbl>
              <a:tblPr/>
              <a:tblGrid>
                <a:gridCol w="871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1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15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15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148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288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1064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1586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258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4255" name="Line 223"/>
          <p:cNvSpPr>
            <a:spLocks noChangeShapeType="1"/>
          </p:cNvSpPr>
          <p:nvPr/>
        </p:nvSpPr>
        <p:spPr bwMode="auto">
          <a:xfrm flipH="1">
            <a:off x="1908175" y="2924175"/>
            <a:ext cx="1438275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256" name="Line 224"/>
          <p:cNvSpPr>
            <a:spLocks noChangeShapeType="1"/>
          </p:cNvSpPr>
          <p:nvPr/>
        </p:nvSpPr>
        <p:spPr bwMode="auto">
          <a:xfrm flipH="1">
            <a:off x="3492500" y="2924175"/>
            <a:ext cx="574675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257" name="Line 225"/>
          <p:cNvSpPr>
            <a:spLocks noChangeShapeType="1"/>
          </p:cNvSpPr>
          <p:nvPr/>
        </p:nvSpPr>
        <p:spPr bwMode="auto">
          <a:xfrm>
            <a:off x="4930775" y="2924175"/>
            <a:ext cx="504825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258" name="Line 226"/>
          <p:cNvSpPr>
            <a:spLocks noChangeShapeType="1"/>
          </p:cNvSpPr>
          <p:nvPr/>
        </p:nvSpPr>
        <p:spPr bwMode="auto">
          <a:xfrm>
            <a:off x="5651500" y="2924175"/>
            <a:ext cx="158432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COSC 2P03 Week 12</a:t>
            </a:r>
          </a:p>
        </p:txBody>
      </p:sp>
      <p:sp>
        <p:nvSpPr>
          <p:cNvPr id="1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9382-9B5F-4F57-AB47-CFA74EC6DDC1}" type="slidenum">
              <a:rPr lang="en-US"/>
              <a:pPr/>
              <a:t>4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915988"/>
          </a:xfrm>
        </p:spPr>
        <p:txBody>
          <a:bodyPr/>
          <a:lstStyle/>
          <a:p>
            <a:r>
              <a:rPr lang="en-US"/>
              <a:t>Bucket and directory split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341438"/>
            <a:ext cx="7772400" cy="8001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Insert 68</a:t>
            </a:r>
          </a:p>
          <a:p>
            <a:pPr>
              <a:lnSpc>
                <a:spcPct val="80000"/>
              </a:lnSpc>
            </a:pPr>
            <a:r>
              <a:rPr lang="en-US" sz="2400"/>
              <a:t>68 mod 64 = 4 = 000100</a:t>
            </a:r>
          </a:p>
        </p:txBody>
      </p:sp>
      <p:graphicFrame>
        <p:nvGraphicFramePr>
          <p:cNvPr id="46208" name="Group 128"/>
          <p:cNvGraphicFramePr>
            <a:graphicFrameLocks noGrp="1"/>
          </p:cNvGraphicFramePr>
          <p:nvPr/>
        </p:nvGraphicFramePr>
        <p:xfrm>
          <a:off x="1476375" y="2276475"/>
          <a:ext cx="6046788" cy="960438"/>
        </p:xfrm>
        <a:graphic>
          <a:graphicData uri="http://schemas.openxmlformats.org/drawingml/2006/table">
            <a:tbl>
              <a:tblPr/>
              <a:tblGrid>
                <a:gridCol w="755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72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g=3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6264" name="Group 184"/>
          <p:cNvGraphicFramePr>
            <a:graphicFrameLocks noGrp="1"/>
          </p:cNvGraphicFramePr>
          <p:nvPr/>
        </p:nvGraphicFramePr>
        <p:xfrm>
          <a:off x="755650" y="3860800"/>
          <a:ext cx="7835900" cy="2592389"/>
        </p:xfrm>
        <a:graphic>
          <a:graphicData uri="http://schemas.openxmlformats.org/drawingml/2006/table">
            <a:tbl>
              <a:tblPr/>
              <a:tblGrid>
                <a:gridCol w="871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1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15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715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148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288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258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1064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1586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6177" name="Line 97"/>
          <p:cNvSpPr>
            <a:spLocks noChangeShapeType="1"/>
          </p:cNvSpPr>
          <p:nvPr/>
        </p:nvSpPr>
        <p:spPr bwMode="auto">
          <a:xfrm flipH="1">
            <a:off x="1187450" y="3284538"/>
            <a:ext cx="719138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78" name="Line 98"/>
          <p:cNvSpPr>
            <a:spLocks noChangeShapeType="1"/>
          </p:cNvSpPr>
          <p:nvPr/>
        </p:nvSpPr>
        <p:spPr bwMode="auto">
          <a:xfrm>
            <a:off x="2625725" y="3284538"/>
            <a:ext cx="36195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79" name="Line 99"/>
          <p:cNvSpPr>
            <a:spLocks noChangeShapeType="1"/>
          </p:cNvSpPr>
          <p:nvPr/>
        </p:nvSpPr>
        <p:spPr bwMode="auto">
          <a:xfrm>
            <a:off x="3563938" y="3284538"/>
            <a:ext cx="79216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80" name="Line 100"/>
          <p:cNvSpPr>
            <a:spLocks noChangeShapeType="1"/>
          </p:cNvSpPr>
          <p:nvPr/>
        </p:nvSpPr>
        <p:spPr bwMode="auto">
          <a:xfrm>
            <a:off x="7164388" y="3284538"/>
            <a:ext cx="100806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265" name="Line 185"/>
          <p:cNvSpPr>
            <a:spLocks noChangeShapeType="1"/>
          </p:cNvSpPr>
          <p:nvPr/>
        </p:nvSpPr>
        <p:spPr bwMode="auto">
          <a:xfrm>
            <a:off x="6443663" y="3284538"/>
            <a:ext cx="13684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266" name="Line 186"/>
          <p:cNvSpPr>
            <a:spLocks noChangeShapeType="1"/>
          </p:cNvSpPr>
          <p:nvPr/>
        </p:nvSpPr>
        <p:spPr bwMode="auto">
          <a:xfrm>
            <a:off x="5651500" y="3284538"/>
            <a:ext cx="865188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267" name="Line 187"/>
          <p:cNvSpPr>
            <a:spLocks noChangeShapeType="1"/>
          </p:cNvSpPr>
          <p:nvPr/>
        </p:nvSpPr>
        <p:spPr bwMode="auto">
          <a:xfrm>
            <a:off x="4211638" y="3284538"/>
            <a:ext cx="5048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268" name="Line 188"/>
          <p:cNvSpPr>
            <a:spLocks noChangeShapeType="1"/>
          </p:cNvSpPr>
          <p:nvPr/>
        </p:nvSpPr>
        <p:spPr bwMode="auto">
          <a:xfrm>
            <a:off x="4932363" y="3284538"/>
            <a:ext cx="122396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COSC 2P03 Week 12</a:t>
            </a:r>
          </a:p>
        </p:txBody>
      </p:sp>
      <p:sp>
        <p:nvSpPr>
          <p:cNvPr id="1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BDAA1-ED4A-4D67-9F46-DA723437973B}" type="slidenum">
              <a:rPr lang="en-US"/>
              <a:pPr/>
              <a:t>5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1143000"/>
          </a:xfrm>
        </p:spPr>
        <p:txBody>
          <a:bodyPr/>
          <a:lstStyle/>
          <a:p>
            <a:r>
              <a:rPr lang="en-US"/>
              <a:t>Bucket split – no directory split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341438"/>
            <a:ext cx="7772400" cy="10795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Insert 48 and 575</a:t>
            </a:r>
          </a:p>
          <a:p>
            <a:pPr>
              <a:lnSpc>
                <a:spcPct val="80000"/>
              </a:lnSpc>
            </a:pPr>
            <a:r>
              <a:rPr lang="en-US" sz="2400"/>
              <a:t>48 mod 64 = 48 = 110000</a:t>
            </a:r>
          </a:p>
          <a:p>
            <a:pPr>
              <a:lnSpc>
                <a:spcPct val="80000"/>
              </a:lnSpc>
            </a:pPr>
            <a:r>
              <a:rPr lang="en-US" sz="2400"/>
              <a:t>575 mod 64 = 63 = 111111</a:t>
            </a:r>
          </a:p>
        </p:txBody>
      </p:sp>
      <p:graphicFrame>
        <p:nvGraphicFramePr>
          <p:cNvPr id="47108" name="Group 4"/>
          <p:cNvGraphicFramePr>
            <a:graphicFrameLocks noGrp="1"/>
          </p:cNvGraphicFramePr>
          <p:nvPr/>
        </p:nvGraphicFramePr>
        <p:xfrm>
          <a:off x="1692275" y="2492375"/>
          <a:ext cx="6046788" cy="960438"/>
        </p:xfrm>
        <a:graphic>
          <a:graphicData uri="http://schemas.openxmlformats.org/drawingml/2006/table">
            <a:tbl>
              <a:tblPr/>
              <a:tblGrid>
                <a:gridCol w="755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72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g=3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7307" name="Group 203"/>
          <p:cNvGraphicFramePr>
            <a:graphicFrameLocks noGrp="1"/>
          </p:cNvGraphicFramePr>
          <p:nvPr/>
        </p:nvGraphicFramePr>
        <p:xfrm>
          <a:off x="395288" y="4005263"/>
          <a:ext cx="8281987" cy="2578101"/>
        </p:xfrm>
        <a:graphic>
          <a:graphicData uri="http://schemas.openxmlformats.org/drawingml/2006/table">
            <a:tbl>
              <a:tblPr/>
              <a:tblGrid>
                <a:gridCol w="871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1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92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51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4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6518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148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288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1586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258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1064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575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7233" name="Line 129"/>
          <p:cNvSpPr>
            <a:spLocks noChangeShapeType="1"/>
          </p:cNvSpPr>
          <p:nvPr/>
        </p:nvSpPr>
        <p:spPr bwMode="auto">
          <a:xfrm flipH="1">
            <a:off x="900113" y="3500438"/>
            <a:ext cx="1222375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234" name="Line 130"/>
          <p:cNvSpPr>
            <a:spLocks noChangeShapeType="1"/>
          </p:cNvSpPr>
          <p:nvPr/>
        </p:nvSpPr>
        <p:spPr bwMode="auto">
          <a:xfrm flipH="1">
            <a:off x="2195513" y="3500438"/>
            <a:ext cx="646112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235" name="Line 131"/>
          <p:cNvSpPr>
            <a:spLocks noChangeShapeType="1"/>
          </p:cNvSpPr>
          <p:nvPr/>
        </p:nvSpPr>
        <p:spPr bwMode="auto">
          <a:xfrm flipH="1">
            <a:off x="3563938" y="3500438"/>
            <a:ext cx="21590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236" name="Line 132"/>
          <p:cNvSpPr>
            <a:spLocks noChangeShapeType="1"/>
          </p:cNvSpPr>
          <p:nvPr/>
        </p:nvSpPr>
        <p:spPr bwMode="auto">
          <a:xfrm>
            <a:off x="7380288" y="3500438"/>
            <a:ext cx="720725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237" name="Line 133"/>
          <p:cNvSpPr>
            <a:spLocks noChangeShapeType="1"/>
          </p:cNvSpPr>
          <p:nvPr/>
        </p:nvSpPr>
        <p:spPr bwMode="auto">
          <a:xfrm flipH="1">
            <a:off x="6588125" y="3500438"/>
            <a:ext cx="71438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238" name="Line 134"/>
          <p:cNvSpPr>
            <a:spLocks noChangeShapeType="1"/>
          </p:cNvSpPr>
          <p:nvPr/>
        </p:nvSpPr>
        <p:spPr bwMode="auto">
          <a:xfrm flipH="1">
            <a:off x="5292725" y="3500438"/>
            <a:ext cx="574675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239" name="Line 135"/>
          <p:cNvSpPr>
            <a:spLocks noChangeShapeType="1"/>
          </p:cNvSpPr>
          <p:nvPr/>
        </p:nvSpPr>
        <p:spPr bwMode="auto">
          <a:xfrm flipH="1">
            <a:off x="3851275" y="3500438"/>
            <a:ext cx="576263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240" name="Line 136"/>
          <p:cNvSpPr>
            <a:spLocks noChangeShapeType="1"/>
          </p:cNvSpPr>
          <p:nvPr/>
        </p:nvSpPr>
        <p:spPr bwMode="auto">
          <a:xfrm flipH="1">
            <a:off x="5003800" y="3500438"/>
            <a:ext cx="144463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COSC 2P03 Week 12</a:t>
            </a:r>
          </a:p>
        </p:txBody>
      </p:sp>
      <p:sp>
        <p:nvSpPr>
          <p:cNvPr id="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E4973-42DE-41CB-82AB-44D92D52620B}" type="slidenum">
              <a:rPr lang="en-US"/>
              <a:pPr/>
              <a:t>6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936625"/>
          </a:xfrm>
        </p:spPr>
        <p:txBody>
          <a:bodyPr/>
          <a:lstStyle/>
          <a:p>
            <a:r>
              <a:rPr lang="en-US"/>
              <a:t>Multiple splits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12875"/>
            <a:ext cx="7775575" cy="38877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Insert 16, 18, 22, 23</a:t>
            </a:r>
          </a:p>
          <a:p>
            <a:pPr>
              <a:lnSpc>
                <a:spcPct val="80000"/>
              </a:lnSpc>
            </a:pPr>
            <a:r>
              <a:rPr lang="en-US" sz="2400"/>
              <a:t>16 mod 64 = 16 = 010000</a:t>
            </a:r>
          </a:p>
          <a:p>
            <a:pPr>
              <a:lnSpc>
                <a:spcPct val="80000"/>
              </a:lnSpc>
            </a:pPr>
            <a:r>
              <a:rPr lang="en-US" sz="2400"/>
              <a:t>18 mod 64 = 18 = 010010</a:t>
            </a:r>
          </a:p>
          <a:p>
            <a:pPr>
              <a:lnSpc>
                <a:spcPct val="80000"/>
              </a:lnSpc>
            </a:pPr>
            <a:r>
              <a:rPr lang="en-US" sz="2400"/>
              <a:t>22 mod 64 = 22 = 010110</a:t>
            </a:r>
          </a:p>
          <a:p>
            <a:pPr>
              <a:lnSpc>
                <a:spcPct val="80000"/>
              </a:lnSpc>
            </a:pPr>
            <a:r>
              <a:rPr lang="en-US" sz="2400"/>
              <a:t>23 mod 64 = 23 = 010111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Setting l=3 gives this intermediate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(partial) picture…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Continue to next page…</a:t>
            </a:r>
          </a:p>
        </p:txBody>
      </p:sp>
      <p:graphicFrame>
        <p:nvGraphicFramePr>
          <p:cNvPr id="48248" name="Group 120"/>
          <p:cNvGraphicFramePr>
            <a:graphicFrameLocks noGrp="1"/>
          </p:cNvGraphicFramePr>
          <p:nvPr/>
        </p:nvGraphicFramePr>
        <p:xfrm>
          <a:off x="5651500" y="3357563"/>
          <a:ext cx="2376488" cy="3097214"/>
        </p:xfrm>
        <a:graphic>
          <a:graphicData uri="http://schemas.openxmlformats.org/drawingml/2006/table">
            <a:tbl>
              <a:tblPr/>
              <a:tblGrid>
                <a:gridCol w="86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148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23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8279" name="Group 151"/>
          <p:cNvGraphicFramePr>
            <a:graphicFrameLocks noGrp="1"/>
          </p:cNvGraphicFramePr>
          <p:nvPr/>
        </p:nvGraphicFramePr>
        <p:xfrm>
          <a:off x="5795963" y="1700213"/>
          <a:ext cx="2111375" cy="914400"/>
        </p:xfrm>
        <a:graphic>
          <a:graphicData uri="http://schemas.openxmlformats.org/drawingml/2006/table">
            <a:tbl>
              <a:tblPr/>
              <a:tblGrid>
                <a:gridCol w="1055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5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6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8265" name="Line 137"/>
          <p:cNvSpPr>
            <a:spLocks noChangeShapeType="1"/>
          </p:cNvSpPr>
          <p:nvPr/>
        </p:nvSpPr>
        <p:spPr bwMode="auto">
          <a:xfrm flipH="1">
            <a:off x="5867400" y="2708275"/>
            <a:ext cx="360363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266" name="Line 138"/>
          <p:cNvSpPr>
            <a:spLocks noChangeShapeType="1"/>
          </p:cNvSpPr>
          <p:nvPr/>
        </p:nvSpPr>
        <p:spPr bwMode="auto">
          <a:xfrm>
            <a:off x="7237413" y="2708275"/>
            <a:ext cx="35877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COSC 2P03 Week 12</a:t>
            </a:r>
          </a:p>
        </p:txBody>
      </p:sp>
      <p:sp>
        <p:nvSpPr>
          <p:cNvPr id="2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C189C-57A7-4294-8226-1F8E1C3A9AD4}" type="slidenum">
              <a:rPr lang="en-US"/>
              <a:pPr/>
              <a:t>7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863600"/>
          </a:xfrm>
        </p:spPr>
        <p:txBody>
          <a:bodyPr/>
          <a:lstStyle/>
          <a:p>
            <a:r>
              <a:rPr lang="en-US"/>
              <a:t>Multiple splits, continued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84313"/>
            <a:ext cx="7772400" cy="5111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Setting l=4 (and thus g=4) gives this final result…</a:t>
            </a:r>
          </a:p>
        </p:txBody>
      </p:sp>
      <p:graphicFrame>
        <p:nvGraphicFramePr>
          <p:cNvPr id="49499" name="Group 347"/>
          <p:cNvGraphicFramePr>
            <a:graphicFrameLocks noGrp="1"/>
          </p:cNvGraphicFramePr>
          <p:nvPr/>
        </p:nvGraphicFramePr>
        <p:xfrm>
          <a:off x="179388" y="2060575"/>
          <a:ext cx="8634412" cy="871538"/>
        </p:xfrm>
        <a:graphic>
          <a:graphicData uri="http://schemas.openxmlformats.org/drawingml/2006/table">
            <a:tbl>
              <a:tblPr/>
              <a:tblGrid>
                <a:gridCol w="53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81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13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3816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g=4</a:t>
                      </a:r>
                    </a:p>
                  </a:txBody>
                  <a:tcPr marL="54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0000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0001</a:t>
                      </a:r>
                    </a:p>
                  </a:txBody>
                  <a:tcPr marL="18000" marR="1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0010</a:t>
                      </a:r>
                    </a:p>
                  </a:txBody>
                  <a:tcPr marL="18000" marR="1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0011</a:t>
                      </a:r>
                    </a:p>
                  </a:txBody>
                  <a:tcPr marL="18000" marR="1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0100</a:t>
                      </a:r>
                    </a:p>
                  </a:txBody>
                  <a:tcPr marL="18000" marR="1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0101</a:t>
                      </a:r>
                    </a:p>
                  </a:txBody>
                  <a:tcPr marL="18000" marR="1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0110</a:t>
                      </a:r>
                    </a:p>
                  </a:txBody>
                  <a:tcPr marL="18000" marR="1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0111</a:t>
                      </a:r>
                    </a:p>
                  </a:txBody>
                  <a:tcPr marL="18000" marR="1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1000</a:t>
                      </a:r>
                    </a:p>
                  </a:txBody>
                  <a:tcPr marL="18000" marR="1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1001</a:t>
                      </a:r>
                    </a:p>
                  </a:txBody>
                  <a:tcPr marL="18000" marR="1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1010</a:t>
                      </a:r>
                    </a:p>
                  </a:txBody>
                  <a:tcPr marL="18000" marR="1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1011</a:t>
                      </a:r>
                    </a:p>
                  </a:txBody>
                  <a:tcPr marL="18000" marR="1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1100</a:t>
                      </a:r>
                    </a:p>
                  </a:txBody>
                  <a:tcPr marL="18000" marR="1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1101</a:t>
                      </a:r>
                    </a:p>
                  </a:txBody>
                  <a:tcPr marL="18000" marR="1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1110</a:t>
                      </a:r>
                    </a:p>
                  </a:txBody>
                  <a:tcPr marL="18000" marR="1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1111</a:t>
                      </a:r>
                    </a:p>
                  </a:txBody>
                  <a:tcPr marL="18000" marR="18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9489" name="Group 337"/>
          <p:cNvGraphicFramePr>
            <a:graphicFrameLocks noGrp="1"/>
          </p:cNvGraphicFramePr>
          <p:nvPr/>
        </p:nvGraphicFramePr>
        <p:xfrm>
          <a:off x="395288" y="3646488"/>
          <a:ext cx="8137525" cy="2578101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2386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3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3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4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4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3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2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3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 = 3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641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16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148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288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1586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120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258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204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18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22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1064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48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700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68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23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44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575</a:t>
                      </a: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18000" marR="18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9301" name="Line 149"/>
          <p:cNvSpPr>
            <a:spLocks noChangeShapeType="1"/>
          </p:cNvSpPr>
          <p:nvPr/>
        </p:nvSpPr>
        <p:spPr bwMode="auto">
          <a:xfrm flipH="1">
            <a:off x="827088" y="3068638"/>
            <a:ext cx="2159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302" name="Line 150"/>
          <p:cNvSpPr>
            <a:spLocks noChangeShapeType="1"/>
          </p:cNvSpPr>
          <p:nvPr/>
        </p:nvSpPr>
        <p:spPr bwMode="auto">
          <a:xfrm>
            <a:off x="1689100" y="3068638"/>
            <a:ext cx="74613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303" name="Line 151"/>
          <p:cNvSpPr>
            <a:spLocks noChangeShapeType="1"/>
          </p:cNvSpPr>
          <p:nvPr/>
        </p:nvSpPr>
        <p:spPr bwMode="auto">
          <a:xfrm>
            <a:off x="2771775" y="3068638"/>
            <a:ext cx="144463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304" name="Line 152"/>
          <p:cNvSpPr>
            <a:spLocks noChangeShapeType="1"/>
          </p:cNvSpPr>
          <p:nvPr/>
        </p:nvSpPr>
        <p:spPr bwMode="auto">
          <a:xfrm flipH="1">
            <a:off x="7308850" y="3068638"/>
            <a:ext cx="2159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305" name="Line 153"/>
          <p:cNvSpPr>
            <a:spLocks noChangeShapeType="1"/>
          </p:cNvSpPr>
          <p:nvPr/>
        </p:nvSpPr>
        <p:spPr bwMode="auto">
          <a:xfrm>
            <a:off x="6948488" y="2997200"/>
            <a:ext cx="21590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306" name="Line 154"/>
          <p:cNvSpPr>
            <a:spLocks noChangeShapeType="1"/>
          </p:cNvSpPr>
          <p:nvPr/>
        </p:nvSpPr>
        <p:spPr bwMode="auto">
          <a:xfrm>
            <a:off x="4859338" y="3068638"/>
            <a:ext cx="100806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307" name="Line 155"/>
          <p:cNvSpPr>
            <a:spLocks noChangeShapeType="1"/>
          </p:cNvSpPr>
          <p:nvPr/>
        </p:nvSpPr>
        <p:spPr bwMode="auto">
          <a:xfrm>
            <a:off x="3276600" y="3068638"/>
            <a:ext cx="4318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308" name="Line 156"/>
          <p:cNvSpPr>
            <a:spLocks noChangeShapeType="1"/>
          </p:cNvSpPr>
          <p:nvPr/>
        </p:nvSpPr>
        <p:spPr bwMode="auto">
          <a:xfrm>
            <a:off x="3708400" y="3068638"/>
            <a:ext cx="10795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490" name="Line 338"/>
          <p:cNvSpPr>
            <a:spLocks noChangeShapeType="1"/>
          </p:cNvSpPr>
          <p:nvPr/>
        </p:nvSpPr>
        <p:spPr bwMode="auto">
          <a:xfrm>
            <a:off x="539750" y="2997200"/>
            <a:ext cx="71438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491" name="Line 339"/>
          <p:cNvSpPr>
            <a:spLocks noChangeShapeType="1"/>
          </p:cNvSpPr>
          <p:nvPr/>
        </p:nvSpPr>
        <p:spPr bwMode="auto">
          <a:xfrm flipH="1">
            <a:off x="1908175" y="3068638"/>
            <a:ext cx="2159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492" name="Line 340"/>
          <p:cNvSpPr>
            <a:spLocks noChangeShapeType="1"/>
          </p:cNvSpPr>
          <p:nvPr/>
        </p:nvSpPr>
        <p:spPr bwMode="auto">
          <a:xfrm>
            <a:off x="4284663" y="2997200"/>
            <a:ext cx="64770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493" name="Line 341"/>
          <p:cNvSpPr>
            <a:spLocks noChangeShapeType="1"/>
          </p:cNvSpPr>
          <p:nvPr/>
        </p:nvSpPr>
        <p:spPr bwMode="auto">
          <a:xfrm flipH="1">
            <a:off x="6156325" y="3068638"/>
            <a:ext cx="287338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494" name="Line 342"/>
          <p:cNvSpPr>
            <a:spLocks noChangeShapeType="1"/>
          </p:cNvSpPr>
          <p:nvPr/>
        </p:nvSpPr>
        <p:spPr bwMode="auto">
          <a:xfrm>
            <a:off x="5940425" y="3068638"/>
            <a:ext cx="144463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495" name="Line 343"/>
          <p:cNvSpPr>
            <a:spLocks noChangeShapeType="1"/>
          </p:cNvSpPr>
          <p:nvPr/>
        </p:nvSpPr>
        <p:spPr bwMode="auto">
          <a:xfrm>
            <a:off x="5364163" y="3068638"/>
            <a:ext cx="6477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500" name="Line 348"/>
          <p:cNvSpPr>
            <a:spLocks noChangeShapeType="1"/>
          </p:cNvSpPr>
          <p:nvPr/>
        </p:nvSpPr>
        <p:spPr bwMode="auto">
          <a:xfrm>
            <a:off x="8027988" y="3068638"/>
            <a:ext cx="730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501" name="Line 349"/>
          <p:cNvSpPr>
            <a:spLocks noChangeShapeType="1"/>
          </p:cNvSpPr>
          <p:nvPr/>
        </p:nvSpPr>
        <p:spPr bwMode="auto">
          <a:xfrm flipH="1">
            <a:off x="8243888" y="2997200"/>
            <a:ext cx="21590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</TotalTime>
  <Words>546</Words>
  <Application>Microsoft Office PowerPoint</Application>
  <PresentationFormat>On-screen Show (4:3)</PresentationFormat>
  <Paragraphs>211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Times New Roman</vt:lpstr>
      <vt:lpstr>Default Design</vt:lpstr>
      <vt:lpstr>Extendible Hashing</vt:lpstr>
      <vt:lpstr>Extendible Hashing Example</vt:lpstr>
      <vt:lpstr>Extendible Hashing Example – directory and bucket structure</vt:lpstr>
      <vt:lpstr>Bucket and directory split</vt:lpstr>
      <vt:lpstr>Bucket split – no directory split</vt:lpstr>
      <vt:lpstr>Multiple splits</vt:lpstr>
      <vt:lpstr>Multiple splits, continued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2P03 Week 12 Slides</dc:title>
  <dc:creator>Sheridan Houghten</dc:creator>
  <cp:lastModifiedBy>Sheridan Houghten</cp:lastModifiedBy>
  <cp:revision>63</cp:revision>
  <dcterms:created xsi:type="dcterms:W3CDTF">1601-01-01T00:00:00Z</dcterms:created>
  <dcterms:modified xsi:type="dcterms:W3CDTF">2019-12-02T15:15:39Z</dcterms:modified>
</cp:coreProperties>
</file>