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61" r:id="rId3"/>
    <p:sldId id="265" r:id="rId4"/>
    <p:sldId id="268" r:id="rId5"/>
    <p:sldId id="269" r:id="rId6"/>
    <p:sldId id="262" r:id="rId7"/>
    <p:sldId id="263" r:id="rId8"/>
    <p:sldId id="264" r:id="rId9"/>
    <p:sldId id="267" r:id="rId10"/>
    <p:sldId id="266" r:id="rId11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2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843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843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184BAD29-C470-41A2-9054-64F46FE308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0904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D15BCA1-C943-44FB-AE6D-1141767E4C5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4574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ACD9E-3357-49DB-8F25-DAC297560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E86F3-CA7F-4BE4-9DAC-EA5DD71A8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106B0-8C08-4DA9-8DDE-A95CCE804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75849-0D5F-4B62-A65A-DF1554B64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CD5CB-5F1A-43FA-808E-75097A9C1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5B272-EAF8-4467-A67A-9F88A2655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27890-514E-4EEF-B1A5-99DE32837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4F3C6-A634-4EA3-9516-F489C6E49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0D364-6088-46F3-B2B1-6C49D5EFA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F284B-B75F-4C83-B8EA-029F934A8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969EF-B2C8-4374-9F23-5551E13FE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COSC 2P03 Week 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1607953-BCAB-42A5-B7F7-438180C04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9647A6-B93D-4E08-A5BA-C844DBC5DC1C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Stacks – review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776"/>
            <a:ext cx="7270750" cy="4395787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 Last-In First-Out (LIFO) structure</a:t>
            </a:r>
          </a:p>
          <a:p>
            <a:pPr eaLnBrk="1" hangingPunct="1"/>
            <a:r>
              <a:rPr lang="en-US" sz="2800" dirty="0" smtClean="0"/>
              <a:t>Basic Operations:</a:t>
            </a:r>
          </a:p>
          <a:p>
            <a:pPr lvl="1"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sz="2400" dirty="0" smtClean="0"/>
              <a:t>: insert data item onto top of stack</a:t>
            </a:r>
          </a:p>
          <a:p>
            <a:pPr lvl="1"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2400" dirty="0" smtClean="0"/>
              <a:t>: remove data item from top of stack</a:t>
            </a:r>
          </a:p>
          <a:p>
            <a:pPr eaLnBrk="1" hangingPunct="1"/>
            <a:r>
              <a:rPr lang="en-US" sz="2800" dirty="0" smtClean="0"/>
              <a:t>Additional Operations</a:t>
            </a:r>
          </a:p>
          <a:p>
            <a:pPr lvl="1" eaLnBrk="1" hangingPunct="1"/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400" dirty="0" smtClean="0"/>
              <a:t>: determine if stack is empty</a:t>
            </a:r>
          </a:p>
          <a:p>
            <a:pPr lvl="1" eaLnBrk="1" hangingPunct="1"/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isFull</a:t>
            </a:r>
            <a:r>
              <a:rPr lang="en-US" sz="2400" dirty="0" smtClean="0"/>
              <a:t>: determine if stack is full</a:t>
            </a:r>
          </a:p>
          <a:p>
            <a:pPr lvl="1"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top</a:t>
            </a:r>
            <a:r>
              <a:rPr lang="en-US" sz="2400" dirty="0" smtClean="0"/>
              <a:t>: return (but don’t remove) top data item</a:t>
            </a:r>
          </a:p>
          <a:p>
            <a:pPr eaLnBrk="1" hangingPunct="1"/>
            <a:r>
              <a:rPr lang="en-US" sz="2800" dirty="0" smtClean="0"/>
              <a:t>Easy implementation using either arrays or linked lists</a:t>
            </a: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7667625" y="587692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8027988" y="1125538"/>
            <a:ext cx="215900" cy="4751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056" name="Text Box 6"/>
          <p:cNvSpPr txBox="1">
            <a:spLocks noChangeArrowheads="1"/>
          </p:cNvSpPr>
          <p:nvPr/>
        </p:nvSpPr>
        <p:spPr bwMode="auto">
          <a:xfrm>
            <a:off x="7235825" y="1125538"/>
            <a:ext cx="649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top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371A7C-06E2-45E8-9667-490B1421243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Breadth-first traversal</a:t>
            </a:r>
            <a:br>
              <a:rPr lang="en-US" dirty="0" smtClean="0"/>
            </a:br>
            <a:r>
              <a:rPr lang="en-US" sz="3600" dirty="0" smtClean="0"/>
              <a:t>(also </a:t>
            </a:r>
            <a:r>
              <a:rPr lang="en-US" sz="3600" smtClean="0"/>
              <a:t>called level-order </a:t>
            </a:r>
            <a:r>
              <a:rPr lang="en-US" sz="3600" dirty="0" smtClean="0"/>
              <a:t>traversal)</a:t>
            </a:r>
            <a:endParaRPr lang="en-US" dirty="0" smtClean="0"/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608513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We use an initially-empty queue, TQ, of type </a:t>
            </a:r>
            <a:r>
              <a:rPr lang="en-GB" sz="2400" smtClean="0">
                <a:latin typeface="Courier New" pitchFamily="49" charset="0"/>
              </a:rPr>
              <a:t>BinaryNode</a:t>
            </a:r>
            <a:r>
              <a:rPr lang="en-GB" sz="24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BFT(BinaryNode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  TQ.enqueue(T);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  while(!TQ.isEmpty())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	  temp = TQ.dequeue();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	  temp.displayNode();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	  if(temp.left !=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	    TQ.enqueue(temp.left);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	  if(temp.right !=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	    TQ.enqueue(temp.right);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smtClean="0">
                <a:latin typeface="Courier New" pitchFamily="49" charset="0"/>
              </a:rPr>
              <a:t>}</a:t>
            </a:r>
            <a:endParaRPr lang="en-US" sz="240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5B545F-7BD3-4EE7-B42E-3B28A4BFEE4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936625"/>
          </a:xfrm>
        </p:spPr>
        <p:txBody>
          <a:bodyPr/>
          <a:lstStyle/>
          <a:p>
            <a:pPr eaLnBrk="1" hangingPunct="1"/>
            <a:r>
              <a:rPr lang="en-US" smtClean="0"/>
              <a:t>Queues – review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353425" cy="424815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 First-In First-Out (FIFO) structure</a:t>
            </a:r>
          </a:p>
          <a:p>
            <a:pPr eaLnBrk="1" hangingPunct="1"/>
            <a:r>
              <a:rPr lang="en-US" sz="2800" dirty="0" smtClean="0"/>
              <a:t>Basic Operations:</a:t>
            </a:r>
          </a:p>
          <a:p>
            <a:pPr lvl="1" eaLnBrk="1" hangingPunct="1"/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enqueue</a:t>
            </a:r>
            <a:r>
              <a:rPr lang="en-US" sz="2400" dirty="0" smtClean="0"/>
              <a:t>: add data item to back of queue</a:t>
            </a:r>
          </a:p>
          <a:p>
            <a:pPr lvl="1" eaLnBrk="1" hangingPunct="1"/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dequeue</a:t>
            </a:r>
            <a:r>
              <a:rPr lang="en-US" sz="2400" dirty="0" smtClean="0"/>
              <a:t>: remove data item from front of queue</a:t>
            </a:r>
          </a:p>
          <a:p>
            <a:pPr eaLnBrk="1" hangingPunct="1"/>
            <a:r>
              <a:rPr lang="en-US" sz="2800" dirty="0" smtClean="0"/>
              <a:t>Additional Operations:</a:t>
            </a:r>
          </a:p>
          <a:p>
            <a:pPr lvl="1" eaLnBrk="1" hangingPunct="1"/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sz="2400" dirty="0" smtClean="0"/>
              <a:t>: determine if queue is empty</a:t>
            </a:r>
          </a:p>
          <a:p>
            <a:pPr lvl="1" eaLnBrk="1" hangingPunct="1"/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isFull</a:t>
            </a:r>
            <a:r>
              <a:rPr lang="en-US" sz="2400" dirty="0" smtClean="0"/>
              <a:t>: determine if queue is full</a:t>
            </a:r>
          </a:p>
          <a:p>
            <a:pPr lvl="1"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front</a:t>
            </a:r>
            <a:r>
              <a:rPr lang="en-US" sz="2400" dirty="0" smtClean="0"/>
              <a:t>: return (but don’t remove) front data item</a:t>
            </a:r>
          </a:p>
          <a:p>
            <a:pPr eaLnBrk="1" hangingPunct="1"/>
            <a:r>
              <a:rPr lang="en-US" sz="2800" dirty="0" smtClean="0"/>
              <a:t>Easy implementation using either arrays or linked lists</a:t>
            </a:r>
          </a:p>
          <a:p>
            <a:pPr eaLnBrk="1" hangingPunct="1"/>
            <a:endParaRPr lang="en-US" dirty="0" smtClean="0"/>
          </a:p>
        </p:txBody>
      </p:sp>
      <p:grpSp>
        <p:nvGrpSpPr>
          <p:cNvPr id="3078" name="Group 7"/>
          <p:cNvGrpSpPr>
            <a:grpSpLocks/>
          </p:cNvGrpSpPr>
          <p:nvPr/>
        </p:nvGrpSpPr>
        <p:grpSpPr bwMode="auto">
          <a:xfrm>
            <a:off x="2268538" y="5373688"/>
            <a:ext cx="4749800" cy="936625"/>
            <a:chOff x="1429" y="3521"/>
            <a:chExt cx="2993" cy="590"/>
          </a:xfrm>
        </p:grpSpPr>
        <p:sp>
          <p:nvSpPr>
            <p:cNvPr id="3081" name="Rectangle 4"/>
            <p:cNvSpPr>
              <a:spLocks noChangeArrowheads="1"/>
            </p:cNvSpPr>
            <p:nvPr/>
          </p:nvSpPr>
          <p:spPr bwMode="auto">
            <a:xfrm rot="-5400000">
              <a:off x="2858" y="2319"/>
              <a:ext cx="136" cy="29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082" name="Line 5"/>
            <p:cNvSpPr>
              <a:spLocks noChangeShapeType="1"/>
            </p:cNvSpPr>
            <p:nvPr/>
          </p:nvSpPr>
          <p:spPr bwMode="auto">
            <a:xfrm rot="-5400000">
              <a:off x="1134" y="38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"/>
            <p:cNvSpPr>
              <a:spLocks noChangeShapeType="1"/>
            </p:cNvSpPr>
            <p:nvPr/>
          </p:nvSpPr>
          <p:spPr bwMode="auto">
            <a:xfrm rot="-5400000">
              <a:off x="4127" y="38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763713" y="616585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front</a:t>
            </a: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6516688" y="6165850"/>
            <a:ext cx="865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back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FC1357-67EF-43A1-BA53-3733A1A9E05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Double-Ended Queues (Deques)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981200"/>
            <a:ext cx="8286750" cy="4114800"/>
          </a:xfrm>
        </p:spPr>
        <p:txBody>
          <a:bodyPr/>
          <a:lstStyle/>
          <a:p>
            <a:pPr eaLnBrk="1" hangingPunct="1"/>
            <a:r>
              <a:rPr lang="en-US" smtClean="0"/>
              <a:t>Items can be added or removed from either end</a:t>
            </a:r>
          </a:p>
          <a:p>
            <a:pPr eaLnBrk="1" hangingPunct="1"/>
            <a:r>
              <a:rPr lang="en-US" smtClean="0"/>
              <a:t>Conceptual difference to standard queues:</a:t>
            </a:r>
          </a:p>
          <a:p>
            <a:pPr lvl="1" eaLnBrk="1" hangingPunct="1"/>
            <a:r>
              <a:rPr lang="en-US" smtClean="0"/>
              <a:t>“left” and “right” rather than “front” and back”</a:t>
            </a:r>
          </a:p>
          <a:p>
            <a:pPr eaLnBrk="1" hangingPunct="1"/>
            <a:r>
              <a:rPr lang="en-US" smtClean="0"/>
              <a:t>Operations:</a:t>
            </a:r>
          </a:p>
          <a:p>
            <a:pPr lvl="1"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enqueueLeft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enqueueRight</a:t>
            </a:r>
          </a:p>
          <a:p>
            <a:pPr lvl="1" eaLnBrk="1" hangingPunct="1"/>
            <a:r>
              <a:rPr lang="en-US" smtClean="0">
                <a:latin typeface="Courier New" pitchFamily="49" charset="0"/>
                <a:cs typeface="Courier New" pitchFamily="49" charset="0"/>
              </a:rPr>
              <a:t>dequeueLeft</a:t>
            </a:r>
            <a:r>
              <a:rPr lang="en-US" smtClean="0"/>
              <a:t>,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dequeueRight</a:t>
            </a:r>
          </a:p>
        </p:txBody>
      </p:sp>
      <p:grpSp>
        <p:nvGrpSpPr>
          <p:cNvPr id="4102" name="Group 7"/>
          <p:cNvGrpSpPr>
            <a:grpSpLocks/>
          </p:cNvGrpSpPr>
          <p:nvPr/>
        </p:nvGrpSpPr>
        <p:grpSpPr bwMode="auto">
          <a:xfrm>
            <a:off x="2214563" y="5143500"/>
            <a:ext cx="4751387" cy="936625"/>
            <a:chOff x="1429" y="3521"/>
            <a:chExt cx="2993" cy="590"/>
          </a:xfrm>
        </p:grpSpPr>
        <p:sp>
          <p:nvSpPr>
            <p:cNvPr id="4105" name="Rectangle 4"/>
            <p:cNvSpPr>
              <a:spLocks noChangeArrowheads="1"/>
            </p:cNvSpPr>
            <p:nvPr/>
          </p:nvSpPr>
          <p:spPr bwMode="auto">
            <a:xfrm rot="-5400000">
              <a:off x="2858" y="2319"/>
              <a:ext cx="136" cy="29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106" name="Line 5"/>
            <p:cNvSpPr>
              <a:spLocks noChangeShapeType="1"/>
            </p:cNvSpPr>
            <p:nvPr/>
          </p:nvSpPr>
          <p:spPr bwMode="auto">
            <a:xfrm rot="-5400000">
              <a:off x="1134" y="38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Line 6"/>
            <p:cNvSpPr>
              <a:spLocks noChangeShapeType="1"/>
            </p:cNvSpPr>
            <p:nvPr/>
          </p:nvSpPr>
          <p:spPr bwMode="auto">
            <a:xfrm rot="-5400000">
              <a:off x="4127" y="38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3" name="Text Box 8"/>
          <p:cNvSpPr txBox="1">
            <a:spLocks noChangeArrowheads="1"/>
          </p:cNvSpPr>
          <p:nvPr/>
        </p:nvSpPr>
        <p:spPr bwMode="auto">
          <a:xfrm>
            <a:off x="1928813" y="5929313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left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572250" y="5929313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right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549C62-CFAF-4CE7-80BB-D25C73524BC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Special Deques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i="1" dirty="0" smtClean="0">
                <a:cs typeface="Times New Roman" pitchFamily="18" charset="0"/>
              </a:rPr>
              <a:t>Input-Restricted </a:t>
            </a:r>
            <a:r>
              <a:rPr lang="en-US" i="1" dirty="0" err="1" smtClean="0">
                <a:cs typeface="Times New Roman" pitchFamily="18" charset="0"/>
              </a:rPr>
              <a:t>Deque</a:t>
            </a:r>
            <a:r>
              <a:rPr lang="en-US" i="1" dirty="0" smtClean="0">
                <a:cs typeface="Times New Roman" pitchFamily="18" charset="0"/>
              </a:rPr>
              <a:t>:</a:t>
            </a:r>
            <a:r>
              <a:rPr lang="en-US" dirty="0" smtClean="0">
                <a:cs typeface="Times New Roman" pitchFamily="18" charset="0"/>
              </a:rPr>
              <a:t> input restricted to one end (e.g. </a:t>
            </a:r>
            <a:r>
              <a:rPr lang="en-US" sz="2800" dirty="0" err="1">
                <a:latin typeface="Courier New" pitchFamily="49" charset="0"/>
                <a:cs typeface="Times New Roman" pitchFamily="18" charset="0"/>
              </a:rPr>
              <a:t>e</a:t>
            </a:r>
            <a:r>
              <a:rPr lang="en-US" sz="2800" dirty="0" err="1" smtClean="0">
                <a:latin typeface="Courier New" pitchFamily="49" charset="0"/>
                <a:cs typeface="Times New Roman" pitchFamily="18" charset="0"/>
              </a:rPr>
              <a:t>nqueueLeft</a:t>
            </a:r>
            <a:r>
              <a:rPr lang="en-US" dirty="0" smtClean="0">
                <a:cs typeface="Times New Roman" pitchFamily="18" charset="0"/>
              </a:rPr>
              <a:t> only)</a:t>
            </a:r>
            <a:r>
              <a:rPr lang="en-CA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i="1" dirty="0" smtClean="0">
                <a:cs typeface="Times New Roman" pitchFamily="18" charset="0"/>
              </a:rPr>
              <a:t>Output-Restricted </a:t>
            </a:r>
            <a:r>
              <a:rPr lang="en-US" i="1" dirty="0" err="1" smtClean="0">
                <a:cs typeface="Times New Roman" pitchFamily="18" charset="0"/>
              </a:rPr>
              <a:t>Deque</a:t>
            </a:r>
            <a:r>
              <a:rPr lang="en-US" i="1" dirty="0" smtClean="0">
                <a:cs typeface="Times New Roman" pitchFamily="18" charset="0"/>
              </a:rPr>
              <a:t>:</a:t>
            </a:r>
            <a:r>
              <a:rPr lang="en-US" dirty="0" smtClean="0">
                <a:cs typeface="Times New Roman" pitchFamily="18" charset="0"/>
              </a:rPr>
              <a:t> output restricted to one end (e.g. </a:t>
            </a:r>
            <a:r>
              <a:rPr lang="en-US" sz="2800" dirty="0" err="1">
                <a:latin typeface="Courier New" pitchFamily="49" charset="0"/>
                <a:cs typeface="Times New Roman" pitchFamily="18" charset="0"/>
              </a:rPr>
              <a:t>d</a:t>
            </a:r>
            <a:r>
              <a:rPr lang="en-US" sz="2800" dirty="0" err="1" smtClean="0">
                <a:latin typeface="Courier New" pitchFamily="49" charset="0"/>
                <a:cs typeface="Times New Roman" pitchFamily="18" charset="0"/>
              </a:rPr>
              <a:t>equeueLeft</a:t>
            </a:r>
            <a:r>
              <a:rPr lang="en-US" dirty="0" smtClean="0">
                <a:cs typeface="Times New Roman" pitchFamily="18" charset="0"/>
              </a:rPr>
              <a:t> only)</a:t>
            </a:r>
            <a:endParaRPr lang="en-CA" dirty="0" smtClean="0"/>
          </a:p>
          <a:p>
            <a:pPr eaLnBrk="1" hangingPunct="1">
              <a:lnSpc>
                <a:spcPct val="90000"/>
              </a:lnSpc>
            </a:pPr>
            <a:r>
              <a:rPr lang="en-US" i="1" dirty="0" smtClean="0">
                <a:cs typeface="Times New Roman" pitchFamily="18" charset="0"/>
              </a:rPr>
              <a:t>Stack: </a:t>
            </a:r>
            <a:r>
              <a:rPr lang="en-US" dirty="0" smtClean="0">
                <a:cs typeface="Times New Roman" pitchFamily="18" charset="0"/>
              </a:rPr>
              <a:t>usage restricted to </a:t>
            </a:r>
            <a:r>
              <a:rPr lang="en-US" sz="2800" dirty="0" err="1">
                <a:latin typeface="Courier New" pitchFamily="49" charset="0"/>
                <a:cs typeface="Times New Roman" pitchFamily="18" charset="0"/>
              </a:rPr>
              <a:t>e</a:t>
            </a:r>
            <a:r>
              <a:rPr lang="en-US" sz="2800" dirty="0" err="1" smtClean="0">
                <a:latin typeface="Courier New" pitchFamily="49" charset="0"/>
                <a:cs typeface="Times New Roman" pitchFamily="18" charset="0"/>
              </a:rPr>
              <a:t>nqueueLeft</a:t>
            </a:r>
            <a:r>
              <a:rPr lang="en-US" dirty="0" smtClean="0">
                <a:cs typeface="Times New Roman" pitchFamily="18" charset="0"/>
              </a:rPr>
              <a:t> and </a:t>
            </a:r>
            <a:r>
              <a:rPr lang="en-US" sz="2800" dirty="0" err="1">
                <a:latin typeface="Courier New" pitchFamily="49" charset="0"/>
                <a:cs typeface="Times New Roman" pitchFamily="18" charset="0"/>
              </a:rPr>
              <a:t>d</a:t>
            </a:r>
            <a:r>
              <a:rPr lang="en-US" sz="2800" dirty="0" err="1" smtClean="0">
                <a:latin typeface="Courier New" pitchFamily="49" charset="0"/>
                <a:cs typeface="Times New Roman" pitchFamily="18" charset="0"/>
              </a:rPr>
              <a:t>equeueLeft</a:t>
            </a:r>
            <a:endParaRPr lang="en-CA" sz="28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i="1" dirty="0" smtClean="0">
                <a:cs typeface="Times New Roman" pitchFamily="18" charset="0"/>
              </a:rPr>
              <a:t>Queue:</a:t>
            </a:r>
            <a:r>
              <a:rPr lang="en-US" dirty="0" smtClean="0">
                <a:cs typeface="Times New Roman" pitchFamily="18" charset="0"/>
              </a:rPr>
              <a:t> usage restricted to </a:t>
            </a:r>
            <a:r>
              <a:rPr lang="en-US" sz="2800" dirty="0" err="1">
                <a:latin typeface="Courier New" pitchFamily="49" charset="0"/>
                <a:cs typeface="Times New Roman" pitchFamily="18" charset="0"/>
              </a:rPr>
              <a:t>e</a:t>
            </a:r>
            <a:r>
              <a:rPr lang="en-US" sz="2800" dirty="0" err="1" smtClean="0">
                <a:latin typeface="Courier New" pitchFamily="49" charset="0"/>
                <a:cs typeface="Times New Roman" pitchFamily="18" charset="0"/>
              </a:rPr>
              <a:t>nqueueRight</a:t>
            </a:r>
            <a:r>
              <a:rPr lang="en-US" dirty="0" smtClean="0">
                <a:cs typeface="Times New Roman" pitchFamily="18" charset="0"/>
              </a:rPr>
              <a:t> and </a:t>
            </a:r>
            <a:r>
              <a:rPr lang="en-US" sz="2800" dirty="0" err="1">
                <a:latin typeface="Courier New" pitchFamily="49" charset="0"/>
                <a:cs typeface="Times New Roman" pitchFamily="18" charset="0"/>
              </a:rPr>
              <a:t>d</a:t>
            </a:r>
            <a:r>
              <a:rPr lang="en-US" sz="2800" dirty="0" err="1" smtClean="0">
                <a:latin typeface="Courier New" pitchFamily="49" charset="0"/>
                <a:cs typeface="Times New Roman" pitchFamily="18" charset="0"/>
              </a:rPr>
              <a:t>equeueLeft</a:t>
            </a:r>
            <a:endParaRPr lang="en-CA" sz="2800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Priority Queues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Each data item has a </a:t>
            </a:r>
            <a:r>
              <a:rPr lang="en-US" i="1" smtClean="0"/>
              <a:t>key</a:t>
            </a:r>
            <a:r>
              <a:rPr lang="en-US" smtClean="0"/>
              <a:t> or </a:t>
            </a:r>
            <a:r>
              <a:rPr lang="en-US" i="1" smtClean="0"/>
              <a:t>priority</a:t>
            </a:r>
          </a:p>
          <a:p>
            <a:r>
              <a:rPr lang="en-US" smtClean="0"/>
              <a:t>Ordering within queue is based on key</a:t>
            </a:r>
          </a:p>
          <a:p>
            <a:pPr eaLnBrk="1" hangingPunct="1"/>
            <a:r>
              <a:rPr lang="en-US" sz="2800" smtClean="0"/>
              <a:t>Basic Operations:</a:t>
            </a:r>
          </a:p>
          <a:p>
            <a:pPr lvl="1"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400" smtClean="0"/>
              <a:t>: add data item according to its key</a:t>
            </a:r>
          </a:p>
          <a:p>
            <a:pPr lvl="1" eaLnBrk="1" hangingPunct="1"/>
            <a:r>
              <a:rPr lang="en-US" sz="2400" smtClean="0">
                <a:latin typeface="Courier New" pitchFamily="49" charset="0"/>
                <a:cs typeface="Courier New" pitchFamily="49" charset="0"/>
              </a:rPr>
              <a:t>deleteMin</a:t>
            </a:r>
            <a:r>
              <a:rPr lang="en-US" sz="2400" smtClean="0"/>
              <a:t>: remove data item with smallest key</a:t>
            </a:r>
          </a:p>
          <a:p>
            <a:endParaRPr lang="en-US" smtClean="0"/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9CF2AE-BCA3-4702-9009-6FC08376C916}" type="slidenum">
              <a:rPr lang="en-US" smtClean="0"/>
              <a:pPr/>
              <a:t>5</a:t>
            </a:fld>
            <a:endParaRPr lang="en-US" smtClean="0"/>
          </a:p>
        </p:txBody>
      </p:sp>
      <p:grpSp>
        <p:nvGrpSpPr>
          <p:cNvPr id="6150" name="Group 7"/>
          <p:cNvGrpSpPr>
            <a:grpSpLocks/>
          </p:cNvGrpSpPr>
          <p:nvPr/>
        </p:nvGrpSpPr>
        <p:grpSpPr bwMode="auto">
          <a:xfrm>
            <a:off x="2071688" y="4643438"/>
            <a:ext cx="4751387" cy="936625"/>
            <a:chOff x="1429" y="3521"/>
            <a:chExt cx="2993" cy="590"/>
          </a:xfrm>
        </p:grpSpPr>
        <p:sp>
          <p:nvSpPr>
            <p:cNvPr id="6153" name="Rectangle 4"/>
            <p:cNvSpPr>
              <a:spLocks noChangeArrowheads="1"/>
            </p:cNvSpPr>
            <p:nvPr/>
          </p:nvSpPr>
          <p:spPr bwMode="auto">
            <a:xfrm rot="-5400000">
              <a:off x="2858" y="2319"/>
              <a:ext cx="136" cy="29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54" name="Line 5"/>
            <p:cNvSpPr>
              <a:spLocks noChangeShapeType="1"/>
            </p:cNvSpPr>
            <p:nvPr/>
          </p:nvSpPr>
          <p:spPr bwMode="auto">
            <a:xfrm rot="-5400000">
              <a:off x="1134" y="38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6"/>
            <p:cNvSpPr>
              <a:spLocks noChangeShapeType="1"/>
            </p:cNvSpPr>
            <p:nvPr/>
          </p:nvSpPr>
          <p:spPr bwMode="auto">
            <a:xfrm rot="-5400000">
              <a:off x="4127" y="38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1285875" y="5572125"/>
            <a:ext cx="2857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front – item with smallest key is here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5786438" y="5572125"/>
            <a:ext cx="2714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back – item with largest key is here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D491F6-47C4-498A-A7C7-145D864C719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57808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Priority Queue Example – Emergency Room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if(</a:t>
            </a:r>
            <a:r>
              <a:rPr lang="en-US" sz="2000" dirty="0" err="1" smtClean="0">
                <a:latin typeface="Courier New" pitchFamily="49" charset="0"/>
              </a:rPr>
              <a:t>q.isEmpty</a:t>
            </a:r>
            <a:r>
              <a:rPr lang="en-US" sz="2000" dirty="0" smtClean="0">
                <a:latin typeface="Courier New" pitchFamily="49" charset="0"/>
              </a:rPr>
              <a:t>())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treatPatient</a:t>
            </a:r>
            <a:r>
              <a:rPr lang="en-US" sz="2000" dirty="0" smtClean="0">
                <a:latin typeface="Courier New" pitchFamily="49" charset="0"/>
              </a:rPr>
              <a:t>(p);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else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t = </a:t>
            </a:r>
            <a:r>
              <a:rPr lang="en-US" sz="2000" dirty="0" err="1" smtClean="0">
                <a:latin typeface="Courier New" pitchFamily="49" charset="0"/>
              </a:rPr>
              <a:t>q.front</a:t>
            </a:r>
            <a:r>
              <a:rPr lang="en-US" sz="2000" dirty="0" smtClean="0">
                <a:latin typeface="Courier New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if(</a:t>
            </a:r>
            <a:r>
              <a:rPr lang="en-US" sz="2000" dirty="0" err="1" smtClean="0">
                <a:latin typeface="Courier New" pitchFamily="49" charset="0"/>
              </a:rPr>
              <a:t>p.level</a:t>
            </a:r>
            <a:r>
              <a:rPr lang="en-US" sz="2000" dirty="0" smtClean="0">
                <a:latin typeface="Courier New" pitchFamily="49" charset="0"/>
              </a:rPr>
              <a:t> &lt; </a:t>
            </a:r>
            <a:r>
              <a:rPr lang="en-US" sz="2000" dirty="0" err="1" smtClean="0">
                <a:latin typeface="Courier New" pitchFamily="49" charset="0"/>
              </a:rPr>
              <a:t>t.level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insert p before 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else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while((</a:t>
            </a:r>
            <a:r>
              <a:rPr lang="en-US" sz="2000" dirty="0" err="1" smtClean="0">
                <a:latin typeface="Courier New" pitchFamily="49" charset="0"/>
              </a:rPr>
              <a:t>t.next</a:t>
            </a:r>
            <a:r>
              <a:rPr lang="en-US" sz="2000" dirty="0" smtClean="0">
                <a:latin typeface="Courier New" pitchFamily="49" charset="0"/>
              </a:rPr>
              <a:t> != null) &amp;&amp;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  (</a:t>
            </a:r>
            <a:r>
              <a:rPr lang="en-US" sz="2000" dirty="0" err="1" smtClean="0">
                <a:latin typeface="Courier New" pitchFamily="49" charset="0"/>
              </a:rPr>
              <a:t>p.level</a:t>
            </a:r>
            <a:r>
              <a:rPr lang="en-US" sz="2000" dirty="0" smtClean="0">
                <a:latin typeface="Courier New" pitchFamily="49" charset="0"/>
              </a:rPr>
              <a:t> &gt;= </a:t>
            </a:r>
            <a:r>
              <a:rPr lang="en-US" sz="2000" dirty="0" err="1" smtClean="0">
                <a:latin typeface="Courier New" pitchFamily="49" charset="0"/>
              </a:rPr>
              <a:t>t.next.level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		t = </a:t>
            </a:r>
            <a:r>
              <a:rPr lang="en-US" sz="2000" dirty="0" err="1" smtClean="0">
                <a:latin typeface="Courier New" pitchFamily="49" charset="0"/>
              </a:rPr>
              <a:t>t.next</a:t>
            </a:r>
            <a:r>
              <a:rPr lang="en-US" sz="2000" dirty="0" smtClean="0">
                <a:latin typeface="Courier New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insert p after 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7FB423-5C94-47A2-91C0-70E7AF844AD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428625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Representation of a general tree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00188"/>
            <a:ext cx="7772400" cy="4595812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800" smtClean="0"/>
              <a:t>No restriction on </a:t>
            </a:r>
            <a:r>
              <a:rPr lang="en-US" sz="2800" dirty="0" smtClean="0"/>
              <a:t>number of children per node</a:t>
            </a:r>
          </a:p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Keep children in something similar to a linked list</a:t>
            </a:r>
            <a:endParaRPr lang="en-US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class </a:t>
            </a:r>
            <a:r>
              <a:rPr lang="en-US" sz="2400" dirty="0" err="1" smtClean="0">
                <a:latin typeface="Courier New" pitchFamily="49" charset="0"/>
              </a:rPr>
              <a:t>TreeNode</a:t>
            </a:r>
            <a:r>
              <a:rPr lang="en-US" sz="2400" dirty="0" smtClean="0">
                <a:latin typeface="Courier New" pitchFamily="49" charset="0"/>
              </a:rPr>
              <a:t> // see Weiss section 4.1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&lt;declarations for info stored in node, e.g. </a:t>
            </a:r>
            <a:r>
              <a:rPr lang="en-US" sz="2400" dirty="0" err="1" smtClean="0">
                <a:latin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</a:rPr>
              <a:t> info;&gt;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</a:rPr>
              <a:t>TreeNode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</a:rPr>
              <a:t>firstChild</a:t>
            </a:r>
            <a:r>
              <a:rPr lang="en-US" sz="2400" dirty="0" smtClean="0">
                <a:latin typeface="Courier New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</a:rPr>
              <a:t>TreeNode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</a:rPr>
              <a:t>nextSibling</a:t>
            </a:r>
            <a:r>
              <a:rPr lang="en-US" sz="2400" dirty="0" smtClean="0">
                <a:latin typeface="Courier New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 smtClean="0">
              <a:latin typeface="Courier New" pitchFamily="49" charset="0"/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public void </a:t>
            </a:r>
            <a:r>
              <a:rPr lang="en-US" sz="2000" dirty="0" err="1" smtClean="0">
                <a:latin typeface="Courier New" pitchFamily="49" charset="0"/>
              </a:rPr>
              <a:t>displayNode</a:t>
            </a:r>
            <a:r>
              <a:rPr lang="en-US" sz="2000" dirty="0" smtClean="0">
                <a:latin typeface="Courier New" pitchFamily="49" charset="0"/>
              </a:rPr>
              <a:t>(){…}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	// display info stored in node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}</a:t>
            </a:r>
          </a:p>
        </p:txBody>
      </p:sp>
      <p:grpSp>
        <p:nvGrpSpPr>
          <p:cNvPr id="8198" name="Group 7"/>
          <p:cNvGrpSpPr>
            <a:grpSpLocks/>
          </p:cNvGrpSpPr>
          <p:nvPr/>
        </p:nvGrpSpPr>
        <p:grpSpPr bwMode="auto">
          <a:xfrm>
            <a:off x="1547813" y="5734050"/>
            <a:ext cx="5256212" cy="466725"/>
            <a:chOff x="703" y="3385"/>
            <a:chExt cx="3311" cy="294"/>
          </a:xfrm>
        </p:grpSpPr>
        <p:sp>
          <p:nvSpPr>
            <p:cNvPr id="8199" name="Text Box 4"/>
            <p:cNvSpPr txBox="1">
              <a:spLocks noChangeArrowheads="1"/>
            </p:cNvSpPr>
            <p:nvPr/>
          </p:nvSpPr>
          <p:spPr bwMode="auto">
            <a:xfrm>
              <a:off x="703" y="3385"/>
              <a:ext cx="1315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urier New" pitchFamily="49" charset="0"/>
                </a:rPr>
                <a:t>firstChild</a:t>
              </a:r>
            </a:p>
          </p:txBody>
        </p:sp>
        <p:sp>
          <p:nvSpPr>
            <p:cNvPr id="8200" name="Text Box 5"/>
            <p:cNvSpPr txBox="1">
              <a:spLocks noChangeArrowheads="1"/>
            </p:cNvSpPr>
            <p:nvPr/>
          </p:nvSpPr>
          <p:spPr bwMode="auto">
            <a:xfrm>
              <a:off x="2018" y="3385"/>
              <a:ext cx="59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urier New" pitchFamily="49" charset="0"/>
                </a:rPr>
                <a:t>info</a:t>
              </a:r>
            </a:p>
          </p:txBody>
        </p:sp>
        <p:sp>
          <p:nvSpPr>
            <p:cNvPr id="8201" name="Text Box 6"/>
            <p:cNvSpPr txBox="1">
              <a:spLocks noChangeArrowheads="1"/>
            </p:cNvSpPr>
            <p:nvPr/>
          </p:nvSpPr>
          <p:spPr bwMode="auto">
            <a:xfrm>
              <a:off x="2608" y="3385"/>
              <a:ext cx="140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urier New" pitchFamily="49" charset="0"/>
                </a:rPr>
                <a:t>nextSibling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4FA78C-A229-453A-A7C3-86380D7D661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Representation of a binary tree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class </a:t>
            </a:r>
            <a:r>
              <a:rPr lang="en-US" sz="2400" dirty="0" err="1" smtClean="0">
                <a:latin typeface="Courier New" pitchFamily="49" charset="0"/>
              </a:rPr>
              <a:t>BinaryNode</a:t>
            </a:r>
            <a:r>
              <a:rPr lang="en-US" sz="2400" dirty="0" smtClean="0">
                <a:latin typeface="Courier New" pitchFamily="49" charset="0"/>
              </a:rPr>
              <a:t> // see Weiss section 4.2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{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 &lt; declarations for info stored in node, e.g. </a:t>
            </a:r>
            <a:r>
              <a:rPr lang="en-US" sz="2400" dirty="0" err="1" smtClean="0">
                <a:latin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</a:rPr>
              <a:t> info;&gt;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</a:rPr>
              <a:t>BinaryNode</a:t>
            </a:r>
            <a:r>
              <a:rPr lang="en-US" sz="2400" dirty="0" smtClean="0">
                <a:latin typeface="Courier New" pitchFamily="49" charset="0"/>
              </a:rPr>
              <a:t> left;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</a:rPr>
              <a:t>BinaryNode</a:t>
            </a:r>
            <a:r>
              <a:rPr lang="en-US" sz="2400" dirty="0" smtClean="0">
                <a:latin typeface="Courier New" pitchFamily="49" charset="0"/>
              </a:rPr>
              <a:t> right;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 public void </a:t>
            </a:r>
            <a:r>
              <a:rPr lang="en-US" sz="2400" dirty="0" err="1" smtClean="0">
                <a:latin typeface="Courier New" pitchFamily="49" charset="0"/>
              </a:rPr>
              <a:t>displayNode</a:t>
            </a:r>
            <a:r>
              <a:rPr lang="en-US" sz="2400" dirty="0" smtClean="0">
                <a:latin typeface="Courier New" pitchFamily="49" charset="0"/>
              </a:rPr>
              <a:t>(){…}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	// display info stored in node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}</a:t>
            </a:r>
          </a:p>
        </p:txBody>
      </p:sp>
      <p:grpSp>
        <p:nvGrpSpPr>
          <p:cNvPr id="9222" name="Group 8"/>
          <p:cNvGrpSpPr>
            <a:grpSpLocks/>
          </p:cNvGrpSpPr>
          <p:nvPr/>
        </p:nvGrpSpPr>
        <p:grpSpPr bwMode="auto">
          <a:xfrm>
            <a:off x="2590800" y="5638800"/>
            <a:ext cx="3276600" cy="466725"/>
            <a:chOff x="1632" y="3552"/>
            <a:chExt cx="2064" cy="294"/>
          </a:xfrm>
        </p:grpSpPr>
        <p:sp>
          <p:nvSpPr>
            <p:cNvPr id="9223" name="Text Box 5"/>
            <p:cNvSpPr txBox="1">
              <a:spLocks noChangeArrowheads="1"/>
            </p:cNvSpPr>
            <p:nvPr/>
          </p:nvSpPr>
          <p:spPr bwMode="auto">
            <a:xfrm>
              <a:off x="1632" y="3552"/>
              <a:ext cx="691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urier New" pitchFamily="49" charset="0"/>
                </a:rPr>
                <a:t>left</a:t>
              </a:r>
            </a:p>
          </p:txBody>
        </p:sp>
        <p:sp>
          <p:nvSpPr>
            <p:cNvPr id="9224" name="Text Box 6"/>
            <p:cNvSpPr txBox="1">
              <a:spLocks noChangeArrowheads="1"/>
            </p:cNvSpPr>
            <p:nvPr/>
          </p:nvSpPr>
          <p:spPr bwMode="auto">
            <a:xfrm>
              <a:off x="2323" y="3552"/>
              <a:ext cx="59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urier New" pitchFamily="49" charset="0"/>
                </a:rPr>
                <a:t>info</a:t>
              </a:r>
            </a:p>
          </p:txBody>
        </p:sp>
        <p:sp>
          <p:nvSpPr>
            <p:cNvPr id="9225" name="Text Box 7"/>
            <p:cNvSpPr txBox="1">
              <a:spLocks noChangeArrowheads="1"/>
            </p:cNvSpPr>
            <p:nvPr/>
          </p:nvSpPr>
          <p:spPr bwMode="auto">
            <a:xfrm>
              <a:off x="2913" y="3552"/>
              <a:ext cx="783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urier New" pitchFamily="49" charset="0"/>
                </a:rPr>
                <a:t>right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COSC 2P03 Week 2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95C6A9-AA94-47E6-A1E3-BE4F410C4B8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Traversals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b="1" smtClean="0"/>
              <a:t>Breadth-first traversal:</a:t>
            </a:r>
            <a:r>
              <a:rPr lang="en-US" sz="280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smtClean="0"/>
              <a:t>starting from root, visit all nodes on each level in turn, from left to right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b="1" smtClean="0"/>
              <a:t>Depth-first traversals: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b="1" smtClean="0"/>
              <a:t>Preorder:</a:t>
            </a:r>
            <a:r>
              <a:rPr lang="en-US" sz="2800" smtClean="0"/>
              <a:t> visit root, traverse left, traverse right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smtClean="0"/>
              <a:t>General case: visit root, then traverse subtrees L</a:t>
            </a:r>
            <a:r>
              <a:rPr lang="en-US" sz="2400" smtClean="0">
                <a:sym typeface="Symbol" pitchFamily="18" charset="2"/>
              </a:rPr>
              <a:t>R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b="1" smtClean="0"/>
              <a:t>Postorder:</a:t>
            </a:r>
            <a:r>
              <a:rPr lang="en-US" sz="2800" smtClean="0"/>
              <a:t> traverse left, traverse right, visit root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smtClean="0"/>
              <a:t>General case: traverse subtrees L</a:t>
            </a:r>
            <a:r>
              <a:rPr lang="en-US" sz="2400" smtClean="0">
                <a:sym typeface="Symbol" pitchFamily="18" charset="2"/>
              </a:rPr>
              <a:t>R, then visit root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b="1" smtClean="0"/>
              <a:t>Inorder:</a:t>
            </a:r>
            <a:r>
              <a:rPr lang="en-US" sz="2800" smtClean="0"/>
              <a:t> traverse left, visit root, traverse right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494</Words>
  <Application>Microsoft Office PowerPoint</Application>
  <PresentationFormat>On-screen Show (4:3)</PresentationFormat>
  <Paragraphs>133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Courier New</vt:lpstr>
      <vt:lpstr>Symbol</vt:lpstr>
      <vt:lpstr>Times New Roman</vt:lpstr>
      <vt:lpstr>Default Design</vt:lpstr>
      <vt:lpstr>Stacks – review</vt:lpstr>
      <vt:lpstr>Queues – review</vt:lpstr>
      <vt:lpstr>Double-Ended Queues (Deques)</vt:lpstr>
      <vt:lpstr>Special Deques</vt:lpstr>
      <vt:lpstr>Priority Queues</vt:lpstr>
      <vt:lpstr>Priority Queue Example – Emergency Room</vt:lpstr>
      <vt:lpstr>Representation of a general tree</vt:lpstr>
      <vt:lpstr>Representation of a binary tree</vt:lpstr>
      <vt:lpstr>Tree Traversals</vt:lpstr>
      <vt:lpstr>Breadth-first traversal (also called level-order traversal)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2 Slides</dc:title>
  <dc:creator>Sheridan Houghten</dc:creator>
  <cp:lastModifiedBy>Sheridan</cp:lastModifiedBy>
  <cp:revision>52</cp:revision>
  <dcterms:created xsi:type="dcterms:W3CDTF">1601-01-01T00:00:00Z</dcterms:created>
  <dcterms:modified xsi:type="dcterms:W3CDTF">2019-09-11T18:21:01Z</dcterms:modified>
</cp:coreProperties>
</file>