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4" r:id="rId2"/>
    <p:sldId id="275" r:id="rId3"/>
    <p:sldId id="276" r:id="rId4"/>
    <p:sldId id="277" r:id="rId5"/>
    <p:sldId id="270" r:id="rId6"/>
    <p:sldId id="271" r:id="rId7"/>
    <p:sldId id="27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C08419B-4A18-4202-8017-2DB162E01CE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0BD06E-7B49-4096-A6F1-315C494B0BC6}" type="slidenum">
              <a:rPr lang="en-CA" smtClean="0"/>
              <a:pPr/>
              <a:t>13</a:t>
            </a:fld>
            <a:endParaRPr lang="en-CA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D3D88-F39C-425C-AD7D-AB0802A7AA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EEFA5-7A24-481D-843C-FBC20F5A0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31846-481B-4E23-AB07-AD0FC82DB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F70D6-CA61-4C0B-AF40-1182F028EE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78312-D5C8-4B23-BE50-800AA0C529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66FD8-92D3-4670-87E1-A725E61DFD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5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AA25F-B03B-4057-9714-89A294A600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5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1737F-B509-4263-AD06-D21820E481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5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E405B-D107-41D9-9CBF-E5FD5073A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BB109-7161-4F6F-BAC3-795534B587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76B95-576C-4335-AD6D-331B7087B7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COSC 2P03 Week 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2A63469-4DD2-46F5-83D4-EB9F0FF51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5</a:t>
            </a:r>
          </a:p>
        </p:txBody>
      </p:sp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9B11CF-E025-41BD-9BA3-3EEB39A34230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Representation of an AVL Node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class </a:t>
            </a:r>
            <a:r>
              <a:rPr lang="en-US" sz="2400" dirty="0" err="1">
                <a:latin typeface="Courier New" pitchFamily="49" charset="0"/>
              </a:rPr>
              <a:t>AVLNode</a:t>
            </a:r>
            <a:endParaRPr lang="en-US" sz="2400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{ &lt; declarations for info stored in node, e.g. int info; 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  </a:t>
            </a:r>
            <a:r>
              <a:rPr lang="en-US" sz="2400" dirty="0" err="1">
                <a:latin typeface="Courier New" pitchFamily="49" charset="0"/>
              </a:rPr>
              <a:t>AVLnode</a:t>
            </a:r>
            <a:r>
              <a:rPr lang="en-US" sz="2400" dirty="0">
                <a:latin typeface="Courier New" pitchFamily="49" charset="0"/>
              </a:rPr>
              <a:t> left;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  </a:t>
            </a:r>
            <a:r>
              <a:rPr lang="en-US" sz="2400" dirty="0" err="1">
                <a:latin typeface="Courier New" pitchFamily="49" charset="0"/>
              </a:rPr>
              <a:t>AVLnode</a:t>
            </a:r>
            <a:r>
              <a:rPr lang="en-US" sz="2400" dirty="0">
                <a:latin typeface="Courier New" pitchFamily="49" charset="0"/>
              </a:rPr>
              <a:t> right;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  int height;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400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  int height(</a:t>
            </a:r>
            <a:r>
              <a:rPr lang="en-US" sz="2400" dirty="0" err="1">
                <a:latin typeface="Courier New" pitchFamily="49" charset="0"/>
              </a:rPr>
              <a:t>AVLNode</a:t>
            </a:r>
            <a:r>
              <a:rPr lang="en-US" sz="2400" dirty="0">
                <a:latin typeface="Courier New" pitchFamily="49" charset="0"/>
              </a:rPr>
              <a:t> T)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  {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    return T == null? -1 : </a:t>
            </a:r>
            <a:r>
              <a:rPr lang="en-US" sz="2400" dirty="0" err="1">
                <a:latin typeface="Courier New" pitchFamily="49" charset="0"/>
              </a:rPr>
              <a:t>T.height</a:t>
            </a:r>
            <a:r>
              <a:rPr lang="en-US" sz="2400" dirty="0">
                <a:latin typeface="Courier New" pitchFamily="49" charset="0"/>
              </a:rPr>
              <a:t>;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  …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};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5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BADC5A-32E5-4783-A541-219AE9D1841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B-tree example: insert 70</a:t>
            </a:r>
          </a:p>
        </p:txBody>
      </p:sp>
      <p:sp>
        <p:nvSpPr>
          <p:cNvPr id="11269" name="Line 4"/>
          <p:cNvSpPr>
            <a:spLocks noChangeShapeType="1"/>
          </p:cNvSpPr>
          <p:nvPr/>
        </p:nvSpPr>
        <p:spPr bwMode="auto">
          <a:xfrm flipH="1">
            <a:off x="971550" y="1830388"/>
            <a:ext cx="2078038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>
            <a:off x="4643438" y="1830388"/>
            <a:ext cx="1655762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71" name="Line 6"/>
          <p:cNvSpPr>
            <a:spLocks noChangeShapeType="1"/>
          </p:cNvSpPr>
          <p:nvPr/>
        </p:nvSpPr>
        <p:spPr bwMode="auto">
          <a:xfrm flipH="1">
            <a:off x="2627313" y="1830388"/>
            <a:ext cx="933450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72" name="Line 7"/>
          <p:cNvSpPr>
            <a:spLocks noChangeShapeType="1"/>
          </p:cNvSpPr>
          <p:nvPr/>
        </p:nvSpPr>
        <p:spPr bwMode="auto">
          <a:xfrm>
            <a:off x="4067175" y="1830388"/>
            <a:ext cx="865188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73" name="Line 8"/>
          <p:cNvSpPr>
            <a:spLocks noChangeShapeType="1"/>
          </p:cNvSpPr>
          <p:nvPr/>
        </p:nvSpPr>
        <p:spPr bwMode="auto">
          <a:xfrm flipH="1">
            <a:off x="323850" y="3702050"/>
            <a:ext cx="287338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74" name="Line 9"/>
          <p:cNvSpPr>
            <a:spLocks noChangeShapeType="1"/>
          </p:cNvSpPr>
          <p:nvPr/>
        </p:nvSpPr>
        <p:spPr bwMode="auto">
          <a:xfrm flipH="1">
            <a:off x="755650" y="3702050"/>
            <a:ext cx="287338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75" name="Line 10"/>
          <p:cNvSpPr>
            <a:spLocks noChangeShapeType="1"/>
          </p:cNvSpPr>
          <p:nvPr/>
        </p:nvSpPr>
        <p:spPr bwMode="auto">
          <a:xfrm flipH="1">
            <a:off x="1331913" y="3702050"/>
            <a:ext cx="142875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76" name="Line 11"/>
          <p:cNvSpPr>
            <a:spLocks noChangeShapeType="1"/>
          </p:cNvSpPr>
          <p:nvPr/>
        </p:nvSpPr>
        <p:spPr bwMode="auto">
          <a:xfrm flipH="1">
            <a:off x="1763713" y="3716338"/>
            <a:ext cx="71437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77" name="Line 12"/>
          <p:cNvSpPr>
            <a:spLocks noChangeShapeType="1"/>
          </p:cNvSpPr>
          <p:nvPr/>
        </p:nvSpPr>
        <p:spPr bwMode="auto">
          <a:xfrm>
            <a:off x="2339975" y="3702050"/>
            <a:ext cx="360363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78" name="Line 13"/>
          <p:cNvSpPr>
            <a:spLocks noChangeShapeType="1"/>
          </p:cNvSpPr>
          <p:nvPr/>
        </p:nvSpPr>
        <p:spPr bwMode="auto">
          <a:xfrm>
            <a:off x="4859338" y="3702050"/>
            <a:ext cx="792162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79" name="Line 14"/>
          <p:cNvSpPr>
            <a:spLocks noChangeShapeType="1"/>
          </p:cNvSpPr>
          <p:nvPr/>
        </p:nvSpPr>
        <p:spPr bwMode="auto">
          <a:xfrm>
            <a:off x="4427538" y="3702050"/>
            <a:ext cx="576262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80" name="Line 15"/>
          <p:cNvSpPr>
            <a:spLocks noChangeShapeType="1"/>
          </p:cNvSpPr>
          <p:nvPr/>
        </p:nvSpPr>
        <p:spPr bwMode="auto">
          <a:xfrm>
            <a:off x="3995738" y="3702050"/>
            <a:ext cx="504825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81" name="Line 16"/>
          <p:cNvSpPr>
            <a:spLocks noChangeShapeType="1"/>
          </p:cNvSpPr>
          <p:nvPr/>
        </p:nvSpPr>
        <p:spPr bwMode="auto">
          <a:xfrm>
            <a:off x="3490913" y="3702050"/>
            <a:ext cx="360362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82" name="Line 17"/>
          <p:cNvSpPr>
            <a:spLocks noChangeShapeType="1"/>
          </p:cNvSpPr>
          <p:nvPr/>
        </p:nvSpPr>
        <p:spPr bwMode="auto">
          <a:xfrm>
            <a:off x="2914650" y="3702050"/>
            <a:ext cx="361950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83" name="Line 18"/>
          <p:cNvSpPr>
            <a:spLocks noChangeShapeType="1"/>
          </p:cNvSpPr>
          <p:nvPr/>
        </p:nvSpPr>
        <p:spPr bwMode="auto">
          <a:xfrm>
            <a:off x="6659563" y="3702050"/>
            <a:ext cx="720725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84" name="Line 19"/>
          <p:cNvSpPr>
            <a:spLocks noChangeShapeType="1"/>
          </p:cNvSpPr>
          <p:nvPr/>
        </p:nvSpPr>
        <p:spPr bwMode="auto">
          <a:xfrm>
            <a:off x="6156325" y="3702050"/>
            <a:ext cx="720725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85" name="Line 20"/>
          <p:cNvSpPr>
            <a:spLocks noChangeShapeType="1"/>
          </p:cNvSpPr>
          <p:nvPr/>
        </p:nvSpPr>
        <p:spPr bwMode="auto">
          <a:xfrm>
            <a:off x="5364163" y="3702050"/>
            <a:ext cx="936625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86" name="Line 21"/>
          <p:cNvSpPr>
            <a:spLocks noChangeShapeType="1"/>
          </p:cNvSpPr>
          <p:nvPr/>
        </p:nvSpPr>
        <p:spPr bwMode="auto">
          <a:xfrm>
            <a:off x="7523163" y="3702050"/>
            <a:ext cx="1009650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1287" name="Line 22"/>
          <p:cNvSpPr>
            <a:spLocks noChangeShapeType="1"/>
          </p:cNvSpPr>
          <p:nvPr/>
        </p:nvSpPr>
        <p:spPr bwMode="auto">
          <a:xfrm>
            <a:off x="7091363" y="3702050"/>
            <a:ext cx="865187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23575" name="Group 23"/>
          <p:cNvGraphicFramePr>
            <a:graphicFrameLocks noGrp="1"/>
          </p:cNvGraphicFramePr>
          <p:nvPr/>
        </p:nvGraphicFramePr>
        <p:xfrm>
          <a:off x="3059113" y="1555750"/>
          <a:ext cx="2070100" cy="274638"/>
        </p:xfrm>
        <a:graphic>
          <a:graphicData uri="http://schemas.openxmlformats.org/drawingml/2006/table">
            <a:tbl>
              <a:tblPr/>
              <a:tblGrid>
                <a:gridCol w="517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943" name="Group 391"/>
          <p:cNvGraphicFramePr>
            <a:graphicFrameLocks noGrp="1"/>
          </p:cNvGraphicFramePr>
          <p:nvPr/>
        </p:nvGraphicFramePr>
        <p:xfrm>
          <a:off x="611188" y="3414713"/>
          <a:ext cx="7200900" cy="274638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7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4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4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174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9208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561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825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825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8416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5561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561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825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</a:rPr>
                        <a:t>80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130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180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240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260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945" name="Group 393"/>
          <p:cNvGraphicFramePr>
            <a:graphicFrameLocks noGrp="1"/>
          </p:cNvGraphicFramePr>
          <p:nvPr/>
        </p:nvGraphicFramePr>
        <p:xfrm>
          <a:off x="142875" y="4724400"/>
          <a:ext cx="8821738" cy="731520"/>
        </p:xfrm>
        <a:graphic>
          <a:graphicData uri="http://schemas.openxmlformats.org/drawingml/2006/table">
            <a:tbl>
              <a:tblPr/>
              <a:tblGrid>
                <a:gridCol w="287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4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44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84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4446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4446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144463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144462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144463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144462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144463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</a:tblGrid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50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80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180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240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260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70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90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140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270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40</a:t>
                      </a: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170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275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538" name="Line 345"/>
          <p:cNvSpPr>
            <a:spLocks noChangeShapeType="1"/>
          </p:cNvSpPr>
          <p:nvPr/>
        </p:nvSpPr>
        <p:spPr bwMode="auto">
          <a:xfrm>
            <a:off x="2124075" y="3716338"/>
            <a:ext cx="71438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5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EC5914-6FF2-46A3-B608-905DEEA4BFB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B-tree example: insert 25</a:t>
            </a:r>
          </a:p>
        </p:txBody>
      </p:sp>
      <p:sp>
        <p:nvSpPr>
          <p:cNvPr id="12293" name="Line 4"/>
          <p:cNvSpPr>
            <a:spLocks noChangeShapeType="1"/>
          </p:cNvSpPr>
          <p:nvPr/>
        </p:nvSpPr>
        <p:spPr bwMode="auto">
          <a:xfrm flipH="1">
            <a:off x="971550" y="1830388"/>
            <a:ext cx="2078038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294" name="Line 5"/>
          <p:cNvSpPr>
            <a:spLocks noChangeShapeType="1"/>
          </p:cNvSpPr>
          <p:nvPr/>
        </p:nvSpPr>
        <p:spPr bwMode="auto">
          <a:xfrm>
            <a:off x="4643438" y="1830388"/>
            <a:ext cx="1655762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295" name="Line 6"/>
          <p:cNvSpPr>
            <a:spLocks noChangeShapeType="1"/>
          </p:cNvSpPr>
          <p:nvPr/>
        </p:nvSpPr>
        <p:spPr bwMode="auto">
          <a:xfrm flipH="1">
            <a:off x="2627313" y="1830388"/>
            <a:ext cx="933450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296" name="Line 7"/>
          <p:cNvSpPr>
            <a:spLocks noChangeShapeType="1"/>
          </p:cNvSpPr>
          <p:nvPr/>
        </p:nvSpPr>
        <p:spPr bwMode="auto">
          <a:xfrm>
            <a:off x="4067175" y="1830388"/>
            <a:ext cx="865188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297" name="Line 8"/>
          <p:cNvSpPr>
            <a:spLocks noChangeShapeType="1"/>
          </p:cNvSpPr>
          <p:nvPr/>
        </p:nvSpPr>
        <p:spPr bwMode="auto">
          <a:xfrm flipH="1">
            <a:off x="179388" y="3716338"/>
            <a:ext cx="215900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298" name="Line 9"/>
          <p:cNvSpPr>
            <a:spLocks noChangeShapeType="1"/>
          </p:cNvSpPr>
          <p:nvPr/>
        </p:nvSpPr>
        <p:spPr bwMode="auto">
          <a:xfrm flipH="1">
            <a:off x="611188" y="3716338"/>
            <a:ext cx="21590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299" name="Line 10"/>
          <p:cNvSpPr>
            <a:spLocks noChangeShapeType="1"/>
          </p:cNvSpPr>
          <p:nvPr/>
        </p:nvSpPr>
        <p:spPr bwMode="auto">
          <a:xfrm flipH="1">
            <a:off x="1042988" y="3716338"/>
            <a:ext cx="21590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300" name="Line 11"/>
          <p:cNvSpPr>
            <a:spLocks noChangeShapeType="1"/>
          </p:cNvSpPr>
          <p:nvPr/>
        </p:nvSpPr>
        <p:spPr bwMode="auto">
          <a:xfrm flipH="1">
            <a:off x="1692275" y="3716338"/>
            <a:ext cx="503238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301" name="Line 12"/>
          <p:cNvSpPr>
            <a:spLocks noChangeShapeType="1"/>
          </p:cNvSpPr>
          <p:nvPr/>
        </p:nvSpPr>
        <p:spPr bwMode="auto">
          <a:xfrm flipH="1">
            <a:off x="2555875" y="3716338"/>
            <a:ext cx="43180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302" name="Line 13"/>
          <p:cNvSpPr>
            <a:spLocks noChangeShapeType="1"/>
          </p:cNvSpPr>
          <p:nvPr/>
        </p:nvSpPr>
        <p:spPr bwMode="auto">
          <a:xfrm>
            <a:off x="6084888" y="3716338"/>
            <a:ext cx="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303" name="Line 14"/>
          <p:cNvSpPr>
            <a:spLocks noChangeShapeType="1"/>
          </p:cNvSpPr>
          <p:nvPr/>
        </p:nvSpPr>
        <p:spPr bwMode="auto">
          <a:xfrm flipH="1">
            <a:off x="5508625" y="3716338"/>
            <a:ext cx="71438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304" name="Line 15"/>
          <p:cNvSpPr>
            <a:spLocks noChangeShapeType="1"/>
          </p:cNvSpPr>
          <p:nvPr/>
        </p:nvSpPr>
        <p:spPr bwMode="auto">
          <a:xfrm flipH="1">
            <a:off x="4859338" y="3716338"/>
            <a:ext cx="144462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305" name="Line 16"/>
          <p:cNvSpPr>
            <a:spLocks noChangeShapeType="1"/>
          </p:cNvSpPr>
          <p:nvPr/>
        </p:nvSpPr>
        <p:spPr bwMode="auto">
          <a:xfrm flipH="1">
            <a:off x="4427538" y="3716338"/>
            <a:ext cx="21590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306" name="Line 17"/>
          <p:cNvSpPr>
            <a:spLocks noChangeShapeType="1"/>
          </p:cNvSpPr>
          <p:nvPr/>
        </p:nvSpPr>
        <p:spPr bwMode="auto">
          <a:xfrm flipH="1">
            <a:off x="3779838" y="3716338"/>
            <a:ext cx="504825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307" name="Line 18"/>
          <p:cNvSpPr>
            <a:spLocks noChangeShapeType="1"/>
          </p:cNvSpPr>
          <p:nvPr/>
        </p:nvSpPr>
        <p:spPr bwMode="auto">
          <a:xfrm>
            <a:off x="7740650" y="3716338"/>
            <a:ext cx="71438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308" name="Line 19"/>
          <p:cNvSpPr>
            <a:spLocks noChangeShapeType="1"/>
          </p:cNvSpPr>
          <p:nvPr/>
        </p:nvSpPr>
        <p:spPr bwMode="auto">
          <a:xfrm>
            <a:off x="7308850" y="3716338"/>
            <a:ext cx="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309" name="Line 20"/>
          <p:cNvSpPr>
            <a:spLocks noChangeShapeType="1"/>
          </p:cNvSpPr>
          <p:nvPr/>
        </p:nvSpPr>
        <p:spPr bwMode="auto">
          <a:xfrm>
            <a:off x="6516688" y="3716338"/>
            <a:ext cx="71437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310" name="Line 21"/>
          <p:cNvSpPr>
            <a:spLocks noChangeShapeType="1"/>
          </p:cNvSpPr>
          <p:nvPr/>
        </p:nvSpPr>
        <p:spPr bwMode="auto">
          <a:xfrm>
            <a:off x="8532813" y="3716338"/>
            <a:ext cx="287337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311" name="Line 22"/>
          <p:cNvSpPr>
            <a:spLocks noChangeShapeType="1"/>
          </p:cNvSpPr>
          <p:nvPr/>
        </p:nvSpPr>
        <p:spPr bwMode="auto">
          <a:xfrm>
            <a:off x="8172450" y="3716338"/>
            <a:ext cx="109538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25053" name="Group 477"/>
          <p:cNvGraphicFramePr>
            <a:graphicFrameLocks noGrp="1"/>
          </p:cNvGraphicFramePr>
          <p:nvPr/>
        </p:nvGraphicFramePr>
        <p:xfrm>
          <a:off x="3059113" y="1555750"/>
          <a:ext cx="2070100" cy="274638"/>
        </p:xfrm>
        <a:graphic>
          <a:graphicData uri="http://schemas.openxmlformats.org/drawingml/2006/table">
            <a:tbl>
              <a:tblPr/>
              <a:tblGrid>
                <a:gridCol w="517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200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055" name="Group 479"/>
          <p:cNvGraphicFramePr>
            <a:graphicFrameLocks noGrp="1"/>
          </p:cNvGraphicFramePr>
          <p:nvPr/>
        </p:nvGraphicFramePr>
        <p:xfrm>
          <a:off x="395288" y="3429000"/>
          <a:ext cx="8353425" cy="274638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7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873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8733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33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8733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87337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80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130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180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240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260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057" name="Group 481"/>
          <p:cNvGraphicFramePr>
            <a:graphicFrameLocks noGrp="1"/>
          </p:cNvGraphicFramePr>
          <p:nvPr/>
        </p:nvGraphicFramePr>
        <p:xfrm>
          <a:off x="179388" y="4724400"/>
          <a:ext cx="8739750" cy="731520"/>
        </p:xfrm>
        <a:graphic>
          <a:graphicData uri="http://schemas.openxmlformats.org/drawingml/2006/table">
            <a:tbl>
              <a:tblPr/>
              <a:tblGrid>
                <a:gridCol w="288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73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73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44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8733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4446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3338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433388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433387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87338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71438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73025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73025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32"/>
                    </a:ext>
                  </a:extLst>
                </a:gridCol>
              </a:tblGrid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80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180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240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260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</a:rPr>
                        <a:t>25</a:t>
                      </a: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70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140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270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40</a:t>
                      </a: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170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275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586" name="Line 309"/>
          <p:cNvSpPr>
            <a:spLocks noChangeShapeType="1"/>
          </p:cNvSpPr>
          <p:nvPr/>
        </p:nvSpPr>
        <p:spPr bwMode="auto">
          <a:xfrm flipH="1">
            <a:off x="2124075" y="3716338"/>
            <a:ext cx="43180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587" name="Line 464"/>
          <p:cNvSpPr>
            <a:spLocks noChangeShapeType="1"/>
          </p:cNvSpPr>
          <p:nvPr/>
        </p:nvSpPr>
        <p:spPr bwMode="auto">
          <a:xfrm flipH="1">
            <a:off x="3276600" y="3644900"/>
            <a:ext cx="576263" cy="1079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2588" name="Line 476"/>
          <p:cNvSpPr>
            <a:spLocks noChangeShapeType="1"/>
          </p:cNvSpPr>
          <p:nvPr/>
        </p:nvSpPr>
        <p:spPr bwMode="auto">
          <a:xfrm>
            <a:off x="5181600" y="1828800"/>
            <a:ext cx="2514600" cy="1600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5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F9E549A-670B-41A9-ADEF-E90938E6552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B-tree example: insert 235</a:t>
            </a:r>
          </a:p>
        </p:txBody>
      </p:sp>
      <p:sp>
        <p:nvSpPr>
          <p:cNvPr id="13317" name="Line 4"/>
          <p:cNvSpPr>
            <a:spLocks noChangeShapeType="1"/>
          </p:cNvSpPr>
          <p:nvPr/>
        </p:nvSpPr>
        <p:spPr bwMode="auto">
          <a:xfrm flipH="1">
            <a:off x="971550" y="1830388"/>
            <a:ext cx="2078038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18" name="Line 5"/>
          <p:cNvSpPr>
            <a:spLocks noChangeShapeType="1"/>
          </p:cNvSpPr>
          <p:nvPr/>
        </p:nvSpPr>
        <p:spPr bwMode="auto">
          <a:xfrm>
            <a:off x="4643438" y="1830388"/>
            <a:ext cx="1655762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19" name="Line 6"/>
          <p:cNvSpPr>
            <a:spLocks noChangeShapeType="1"/>
          </p:cNvSpPr>
          <p:nvPr/>
        </p:nvSpPr>
        <p:spPr bwMode="auto">
          <a:xfrm flipH="1">
            <a:off x="2627313" y="1830388"/>
            <a:ext cx="933450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20" name="Line 7"/>
          <p:cNvSpPr>
            <a:spLocks noChangeShapeType="1"/>
          </p:cNvSpPr>
          <p:nvPr/>
        </p:nvSpPr>
        <p:spPr bwMode="auto">
          <a:xfrm>
            <a:off x="4067175" y="1830388"/>
            <a:ext cx="865188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21" name="Line 8"/>
          <p:cNvSpPr>
            <a:spLocks noChangeShapeType="1"/>
          </p:cNvSpPr>
          <p:nvPr/>
        </p:nvSpPr>
        <p:spPr bwMode="auto">
          <a:xfrm flipH="1">
            <a:off x="179388" y="3716338"/>
            <a:ext cx="215900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22" name="Line 9"/>
          <p:cNvSpPr>
            <a:spLocks noChangeShapeType="1"/>
          </p:cNvSpPr>
          <p:nvPr/>
        </p:nvSpPr>
        <p:spPr bwMode="auto">
          <a:xfrm flipH="1">
            <a:off x="611188" y="3716338"/>
            <a:ext cx="21590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23" name="Line 10"/>
          <p:cNvSpPr>
            <a:spLocks noChangeShapeType="1"/>
          </p:cNvSpPr>
          <p:nvPr/>
        </p:nvSpPr>
        <p:spPr bwMode="auto">
          <a:xfrm flipH="1">
            <a:off x="1042988" y="3716338"/>
            <a:ext cx="21590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24" name="Line 11"/>
          <p:cNvSpPr>
            <a:spLocks noChangeShapeType="1"/>
          </p:cNvSpPr>
          <p:nvPr/>
        </p:nvSpPr>
        <p:spPr bwMode="auto">
          <a:xfrm flipH="1">
            <a:off x="1692275" y="3716338"/>
            <a:ext cx="503238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25" name="Line 12"/>
          <p:cNvSpPr>
            <a:spLocks noChangeShapeType="1"/>
          </p:cNvSpPr>
          <p:nvPr/>
        </p:nvSpPr>
        <p:spPr bwMode="auto">
          <a:xfrm flipH="1">
            <a:off x="2555875" y="3716338"/>
            <a:ext cx="43180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26" name="Line 13"/>
          <p:cNvSpPr>
            <a:spLocks noChangeShapeType="1"/>
          </p:cNvSpPr>
          <p:nvPr/>
        </p:nvSpPr>
        <p:spPr bwMode="auto">
          <a:xfrm flipH="1">
            <a:off x="5724525" y="3716338"/>
            <a:ext cx="360363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27" name="Line 14"/>
          <p:cNvSpPr>
            <a:spLocks noChangeShapeType="1"/>
          </p:cNvSpPr>
          <p:nvPr/>
        </p:nvSpPr>
        <p:spPr bwMode="auto">
          <a:xfrm flipH="1">
            <a:off x="5219700" y="3716338"/>
            <a:ext cx="360363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28" name="Line 15"/>
          <p:cNvSpPr>
            <a:spLocks noChangeShapeType="1"/>
          </p:cNvSpPr>
          <p:nvPr/>
        </p:nvSpPr>
        <p:spPr bwMode="auto">
          <a:xfrm flipH="1">
            <a:off x="4643438" y="3716338"/>
            <a:ext cx="360362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29" name="Line 16"/>
          <p:cNvSpPr>
            <a:spLocks noChangeShapeType="1"/>
          </p:cNvSpPr>
          <p:nvPr/>
        </p:nvSpPr>
        <p:spPr bwMode="auto">
          <a:xfrm flipH="1">
            <a:off x="4140200" y="3716338"/>
            <a:ext cx="503238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30" name="Line 17"/>
          <p:cNvSpPr>
            <a:spLocks noChangeShapeType="1"/>
          </p:cNvSpPr>
          <p:nvPr/>
        </p:nvSpPr>
        <p:spPr bwMode="auto">
          <a:xfrm flipH="1">
            <a:off x="3779838" y="3716338"/>
            <a:ext cx="504825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31" name="Line 18"/>
          <p:cNvSpPr>
            <a:spLocks noChangeShapeType="1"/>
          </p:cNvSpPr>
          <p:nvPr/>
        </p:nvSpPr>
        <p:spPr bwMode="auto">
          <a:xfrm flipH="1">
            <a:off x="7235825" y="3716338"/>
            <a:ext cx="504825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32" name="Line 19"/>
          <p:cNvSpPr>
            <a:spLocks noChangeShapeType="1"/>
          </p:cNvSpPr>
          <p:nvPr/>
        </p:nvSpPr>
        <p:spPr bwMode="auto">
          <a:xfrm flipH="1">
            <a:off x="6804025" y="3716338"/>
            <a:ext cx="504825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33" name="Line 20"/>
          <p:cNvSpPr>
            <a:spLocks noChangeShapeType="1"/>
          </p:cNvSpPr>
          <p:nvPr/>
        </p:nvSpPr>
        <p:spPr bwMode="auto">
          <a:xfrm flipH="1">
            <a:off x="6156325" y="3716338"/>
            <a:ext cx="360363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34" name="Line 21"/>
          <p:cNvSpPr>
            <a:spLocks noChangeShapeType="1"/>
          </p:cNvSpPr>
          <p:nvPr/>
        </p:nvSpPr>
        <p:spPr bwMode="auto">
          <a:xfrm flipH="1">
            <a:off x="8101013" y="3716338"/>
            <a:ext cx="43180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335" name="Line 22"/>
          <p:cNvSpPr>
            <a:spLocks noChangeShapeType="1"/>
          </p:cNvSpPr>
          <p:nvPr/>
        </p:nvSpPr>
        <p:spPr bwMode="auto">
          <a:xfrm flipH="1">
            <a:off x="7667625" y="3716338"/>
            <a:ext cx="504825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25623" name="Group 23"/>
          <p:cNvGraphicFramePr>
            <a:graphicFrameLocks noGrp="1"/>
          </p:cNvGraphicFramePr>
          <p:nvPr/>
        </p:nvGraphicFramePr>
        <p:xfrm>
          <a:off x="3059113" y="1555750"/>
          <a:ext cx="2070100" cy="274638"/>
        </p:xfrm>
        <a:graphic>
          <a:graphicData uri="http://schemas.openxmlformats.org/drawingml/2006/table">
            <a:tbl>
              <a:tblPr/>
              <a:tblGrid>
                <a:gridCol w="517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200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6031" name="Group 431"/>
          <p:cNvGraphicFramePr>
            <a:graphicFrameLocks noGrp="1"/>
          </p:cNvGraphicFramePr>
          <p:nvPr/>
        </p:nvGraphicFramePr>
        <p:xfrm>
          <a:off x="395288" y="3429000"/>
          <a:ext cx="8497887" cy="274638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7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873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8733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33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8733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87337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80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130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180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230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240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260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6033" name="Group 433"/>
          <p:cNvGraphicFramePr>
            <a:graphicFrameLocks noGrp="1"/>
          </p:cNvGraphicFramePr>
          <p:nvPr/>
        </p:nvGraphicFramePr>
        <p:xfrm>
          <a:off x="179388" y="4724400"/>
          <a:ext cx="8595288" cy="731520"/>
        </p:xfrm>
        <a:graphic>
          <a:graphicData uri="http://schemas.openxmlformats.org/drawingml/2006/table">
            <a:tbl>
              <a:tblPr/>
              <a:tblGrid>
                <a:gridCol w="288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73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73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44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8733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4446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4446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4446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17487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144463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71438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71437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71437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433388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71437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32"/>
                    </a:ext>
                  </a:extLst>
                </a:gridCol>
                <a:gridCol w="71437">
                  <a:extLst>
                    <a:ext uri="{9D8B030D-6E8A-4147-A177-3AD203B41FA5}">
                      <a16:colId xmlns:a16="http://schemas.microsoft.com/office/drawing/2014/main" val="20033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34"/>
                    </a:ext>
                  </a:extLst>
                </a:gridCol>
              </a:tblGrid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80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180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220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230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240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260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25</a:t>
                      </a: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70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140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225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235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270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40</a:t>
                      </a: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170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275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622" name="Line 337"/>
          <p:cNvSpPr>
            <a:spLocks noChangeShapeType="1"/>
          </p:cNvSpPr>
          <p:nvPr/>
        </p:nvSpPr>
        <p:spPr bwMode="auto">
          <a:xfrm flipH="1">
            <a:off x="2124075" y="3716338"/>
            <a:ext cx="43180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623" name="Line 338"/>
          <p:cNvSpPr>
            <a:spLocks noChangeShapeType="1"/>
          </p:cNvSpPr>
          <p:nvPr/>
        </p:nvSpPr>
        <p:spPr bwMode="auto">
          <a:xfrm flipH="1">
            <a:off x="3276600" y="3644900"/>
            <a:ext cx="576263" cy="1079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624" name="Line 429"/>
          <p:cNvSpPr>
            <a:spLocks noChangeShapeType="1"/>
          </p:cNvSpPr>
          <p:nvPr/>
        </p:nvSpPr>
        <p:spPr bwMode="auto">
          <a:xfrm flipH="1">
            <a:off x="8459788" y="3716338"/>
            <a:ext cx="43180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3625" name="Line 430"/>
          <p:cNvSpPr>
            <a:spLocks noChangeShapeType="1"/>
          </p:cNvSpPr>
          <p:nvPr/>
        </p:nvSpPr>
        <p:spPr bwMode="auto">
          <a:xfrm>
            <a:off x="5105400" y="1828800"/>
            <a:ext cx="3124200" cy="1600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5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20938A-C39B-4782-A564-0F229966EC0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B-tree example: insert 280</a:t>
            </a:r>
          </a:p>
        </p:txBody>
      </p:sp>
      <p:sp>
        <p:nvSpPr>
          <p:cNvPr id="14341" name="Line 9"/>
          <p:cNvSpPr>
            <a:spLocks noChangeShapeType="1"/>
          </p:cNvSpPr>
          <p:nvPr/>
        </p:nvSpPr>
        <p:spPr bwMode="auto">
          <a:xfrm>
            <a:off x="179388" y="4652963"/>
            <a:ext cx="71437" cy="1022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42" name="Line 10"/>
          <p:cNvSpPr>
            <a:spLocks noChangeShapeType="1"/>
          </p:cNvSpPr>
          <p:nvPr/>
        </p:nvSpPr>
        <p:spPr bwMode="auto">
          <a:xfrm>
            <a:off x="611188" y="4652963"/>
            <a:ext cx="71437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43" name="Line 11"/>
          <p:cNvSpPr>
            <a:spLocks noChangeShapeType="1"/>
          </p:cNvSpPr>
          <p:nvPr/>
        </p:nvSpPr>
        <p:spPr bwMode="auto">
          <a:xfrm>
            <a:off x="1042988" y="4652963"/>
            <a:ext cx="71437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44" name="Line 12"/>
          <p:cNvSpPr>
            <a:spLocks noChangeShapeType="1"/>
          </p:cNvSpPr>
          <p:nvPr/>
        </p:nvSpPr>
        <p:spPr bwMode="auto">
          <a:xfrm>
            <a:off x="1692275" y="4581525"/>
            <a:ext cx="71438" cy="1079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45" name="Line 13"/>
          <p:cNvSpPr>
            <a:spLocks noChangeShapeType="1"/>
          </p:cNvSpPr>
          <p:nvPr/>
        </p:nvSpPr>
        <p:spPr bwMode="auto">
          <a:xfrm>
            <a:off x="2411413" y="4652963"/>
            <a:ext cx="21590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46" name="Line 14"/>
          <p:cNvSpPr>
            <a:spLocks noChangeShapeType="1"/>
          </p:cNvSpPr>
          <p:nvPr/>
        </p:nvSpPr>
        <p:spPr bwMode="auto">
          <a:xfrm>
            <a:off x="4859338" y="4652963"/>
            <a:ext cx="504825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47" name="Line 15"/>
          <p:cNvSpPr>
            <a:spLocks noChangeShapeType="1"/>
          </p:cNvSpPr>
          <p:nvPr/>
        </p:nvSpPr>
        <p:spPr bwMode="auto">
          <a:xfrm>
            <a:off x="4500563" y="4652963"/>
            <a:ext cx="358775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48" name="Line 16"/>
          <p:cNvSpPr>
            <a:spLocks noChangeShapeType="1"/>
          </p:cNvSpPr>
          <p:nvPr/>
        </p:nvSpPr>
        <p:spPr bwMode="auto">
          <a:xfrm>
            <a:off x="4140200" y="4652963"/>
            <a:ext cx="21590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49" name="Line 17"/>
          <p:cNvSpPr>
            <a:spLocks noChangeShapeType="1"/>
          </p:cNvSpPr>
          <p:nvPr/>
        </p:nvSpPr>
        <p:spPr bwMode="auto">
          <a:xfrm>
            <a:off x="3779838" y="4652963"/>
            <a:ext cx="144462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50" name="Line 18"/>
          <p:cNvSpPr>
            <a:spLocks noChangeShapeType="1"/>
          </p:cNvSpPr>
          <p:nvPr/>
        </p:nvSpPr>
        <p:spPr bwMode="auto">
          <a:xfrm>
            <a:off x="3419475" y="4652963"/>
            <a:ext cx="144463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51" name="Line 19"/>
          <p:cNvSpPr>
            <a:spLocks noChangeShapeType="1"/>
          </p:cNvSpPr>
          <p:nvPr/>
        </p:nvSpPr>
        <p:spPr bwMode="auto">
          <a:xfrm>
            <a:off x="6372225" y="4652963"/>
            <a:ext cx="43180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52" name="Line 20"/>
          <p:cNvSpPr>
            <a:spLocks noChangeShapeType="1"/>
          </p:cNvSpPr>
          <p:nvPr/>
        </p:nvSpPr>
        <p:spPr bwMode="auto">
          <a:xfrm>
            <a:off x="6013450" y="4652963"/>
            <a:ext cx="358775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53" name="Line 21"/>
          <p:cNvSpPr>
            <a:spLocks noChangeShapeType="1"/>
          </p:cNvSpPr>
          <p:nvPr/>
        </p:nvSpPr>
        <p:spPr bwMode="auto">
          <a:xfrm>
            <a:off x="5219700" y="4652963"/>
            <a:ext cx="576263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54" name="Line 22"/>
          <p:cNvSpPr>
            <a:spLocks noChangeShapeType="1"/>
          </p:cNvSpPr>
          <p:nvPr/>
        </p:nvSpPr>
        <p:spPr bwMode="auto">
          <a:xfrm>
            <a:off x="7380288" y="4652963"/>
            <a:ext cx="360362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355" name="Line 23"/>
          <p:cNvSpPr>
            <a:spLocks noChangeShapeType="1"/>
          </p:cNvSpPr>
          <p:nvPr/>
        </p:nvSpPr>
        <p:spPr bwMode="auto">
          <a:xfrm>
            <a:off x="6732588" y="4652963"/>
            <a:ext cx="503237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27177" name="Group 553"/>
          <p:cNvGraphicFramePr>
            <a:graphicFrameLocks noGrp="1"/>
          </p:cNvGraphicFramePr>
          <p:nvPr/>
        </p:nvGraphicFramePr>
        <p:xfrm>
          <a:off x="2051050" y="3213100"/>
          <a:ext cx="4657725" cy="274638"/>
        </p:xfrm>
        <a:graphic>
          <a:graphicData uri="http://schemas.openxmlformats.org/drawingml/2006/table">
            <a:tbl>
              <a:tblPr/>
              <a:tblGrid>
                <a:gridCol w="517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240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179" name="Group 555"/>
          <p:cNvGraphicFramePr>
            <a:graphicFrameLocks noGrp="1"/>
          </p:cNvGraphicFramePr>
          <p:nvPr/>
        </p:nvGraphicFramePr>
        <p:xfrm>
          <a:off x="179388" y="4365625"/>
          <a:ext cx="8713787" cy="274638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4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4446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433387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80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130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180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</a:rPr>
                        <a:t>220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</a:rPr>
                        <a:t>230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</a:rPr>
                        <a:t>260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275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181" name="Group 557"/>
          <p:cNvGraphicFramePr>
            <a:graphicFrameLocks noGrp="1"/>
          </p:cNvGraphicFramePr>
          <p:nvPr/>
        </p:nvGraphicFramePr>
        <p:xfrm>
          <a:off x="179388" y="5661025"/>
          <a:ext cx="8739750" cy="731520"/>
        </p:xfrm>
        <a:graphic>
          <a:graphicData uri="http://schemas.openxmlformats.org/drawingml/2006/table">
            <a:tbl>
              <a:tblPr/>
              <a:tblGrid>
                <a:gridCol w="288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73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73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44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143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143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7143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71437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7302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73025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71438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32"/>
                    </a:ext>
                  </a:extLst>
                </a:gridCol>
                <a:gridCol w="73025">
                  <a:extLst>
                    <a:ext uri="{9D8B030D-6E8A-4147-A177-3AD203B41FA5}">
                      <a16:colId xmlns:a16="http://schemas.microsoft.com/office/drawing/2014/main" val="20033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34"/>
                    </a:ext>
                  </a:extLst>
                </a:gridCol>
                <a:gridCol w="73025">
                  <a:extLst>
                    <a:ext uri="{9D8B030D-6E8A-4147-A177-3AD203B41FA5}">
                      <a16:colId xmlns:a16="http://schemas.microsoft.com/office/drawing/2014/main" val="20035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36"/>
                    </a:ext>
                  </a:extLst>
                </a:gridCol>
              </a:tblGrid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80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180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240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260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275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25</a:t>
                      </a: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70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140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235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270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280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40</a:t>
                      </a: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170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678" name="Line 352"/>
          <p:cNvSpPr>
            <a:spLocks noChangeShapeType="1"/>
          </p:cNvSpPr>
          <p:nvPr/>
        </p:nvSpPr>
        <p:spPr bwMode="auto">
          <a:xfrm>
            <a:off x="2051050" y="4652963"/>
            <a:ext cx="144463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679" name="Line 353"/>
          <p:cNvSpPr>
            <a:spLocks noChangeShapeType="1"/>
          </p:cNvSpPr>
          <p:nvPr/>
        </p:nvSpPr>
        <p:spPr bwMode="auto">
          <a:xfrm>
            <a:off x="3059113" y="4652963"/>
            <a:ext cx="73025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680" name="Line 354"/>
          <p:cNvSpPr>
            <a:spLocks noChangeShapeType="1"/>
          </p:cNvSpPr>
          <p:nvPr/>
        </p:nvSpPr>
        <p:spPr bwMode="auto">
          <a:xfrm>
            <a:off x="7740650" y="4652963"/>
            <a:ext cx="43180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27175" name="Group 551"/>
          <p:cNvGraphicFramePr>
            <a:graphicFrameLocks noGrp="1"/>
          </p:cNvGraphicFramePr>
          <p:nvPr/>
        </p:nvGraphicFramePr>
        <p:xfrm>
          <a:off x="3348038" y="1989138"/>
          <a:ext cx="2070100" cy="274638"/>
        </p:xfrm>
        <a:graphic>
          <a:graphicData uri="http://schemas.openxmlformats.org/drawingml/2006/table">
            <a:tbl>
              <a:tblPr/>
              <a:tblGrid>
                <a:gridCol w="517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693" name="Line 541"/>
          <p:cNvSpPr>
            <a:spLocks noChangeShapeType="1"/>
          </p:cNvSpPr>
          <p:nvPr/>
        </p:nvSpPr>
        <p:spPr bwMode="auto">
          <a:xfrm>
            <a:off x="8101013" y="4652963"/>
            <a:ext cx="43180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694" name="Line 542"/>
          <p:cNvSpPr>
            <a:spLocks noChangeShapeType="1"/>
          </p:cNvSpPr>
          <p:nvPr/>
        </p:nvSpPr>
        <p:spPr bwMode="auto">
          <a:xfrm flipH="1">
            <a:off x="2555875" y="2276475"/>
            <a:ext cx="792163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695" name="Line 543"/>
          <p:cNvSpPr>
            <a:spLocks noChangeShapeType="1"/>
          </p:cNvSpPr>
          <p:nvPr/>
        </p:nvSpPr>
        <p:spPr bwMode="auto">
          <a:xfrm>
            <a:off x="3851275" y="2276475"/>
            <a:ext cx="792163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696" name="Line 544"/>
          <p:cNvSpPr>
            <a:spLocks noChangeShapeType="1"/>
          </p:cNvSpPr>
          <p:nvPr/>
        </p:nvSpPr>
        <p:spPr bwMode="auto">
          <a:xfrm flipH="1">
            <a:off x="684213" y="3500438"/>
            <a:ext cx="1366837" cy="865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697" name="Line 545"/>
          <p:cNvSpPr>
            <a:spLocks noChangeShapeType="1"/>
          </p:cNvSpPr>
          <p:nvPr/>
        </p:nvSpPr>
        <p:spPr bwMode="auto">
          <a:xfrm flipH="1">
            <a:off x="2268538" y="3500438"/>
            <a:ext cx="287337" cy="865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698" name="Line 547"/>
          <p:cNvSpPr>
            <a:spLocks noChangeShapeType="1"/>
          </p:cNvSpPr>
          <p:nvPr/>
        </p:nvSpPr>
        <p:spPr bwMode="auto">
          <a:xfrm>
            <a:off x="3132138" y="3500438"/>
            <a:ext cx="71437" cy="865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699" name="Line 548"/>
          <p:cNvSpPr>
            <a:spLocks noChangeShapeType="1"/>
          </p:cNvSpPr>
          <p:nvPr/>
        </p:nvSpPr>
        <p:spPr bwMode="auto">
          <a:xfrm flipH="1">
            <a:off x="4572000" y="3500438"/>
            <a:ext cx="71438" cy="865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700" name="Line 549"/>
          <p:cNvSpPr>
            <a:spLocks noChangeShapeType="1"/>
          </p:cNvSpPr>
          <p:nvPr/>
        </p:nvSpPr>
        <p:spPr bwMode="auto">
          <a:xfrm>
            <a:off x="5148263" y="3500438"/>
            <a:ext cx="936625" cy="865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4701" name="Line 550"/>
          <p:cNvSpPr>
            <a:spLocks noChangeShapeType="1"/>
          </p:cNvSpPr>
          <p:nvPr/>
        </p:nvSpPr>
        <p:spPr bwMode="auto">
          <a:xfrm>
            <a:off x="5724525" y="3500438"/>
            <a:ext cx="1800225" cy="865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5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7DF05D-D192-456E-82AA-87A9FC1987F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Heaps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sz="2800"/>
              <a:t>A heap is a binary tree that satisfies all of the following properties: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sz="2800" b="1"/>
              <a:t>Structure property:</a:t>
            </a:r>
            <a:r>
              <a:rPr lang="en-US" sz="2800"/>
              <a:t> It is a </a:t>
            </a:r>
            <a:r>
              <a:rPr lang="en-US" sz="2800" i="1"/>
              <a:t>complete</a:t>
            </a:r>
            <a:r>
              <a:rPr lang="en-US" sz="2800"/>
              <a:t> binary tree</a:t>
            </a:r>
          </a:p>
          <a:p>
            <a:pPr eaLnBrk="1" hangingPunct="1">
              <a:spcBef>
                <a:spcPct val="0"/>
              </a:spcBef>
            </a:pPr>
            <a:r>
              <a:rPr lang="en-US" sz="2800" b="1"/>
              <a:t>Heap-order property:</a:t>
            </a:r>
            <a:r>
              <a:rPr lang="en-US" sz="2800"/>
              <a:t> Every node satisfies the </a:t>
            </a:r>
            <a:r>
              <a:rPr lang="en-US" sz="2800" i="1"/>
              <a:t>heap condition: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400"/>
              <a:t>The key of every node 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400">
                <a:cs typeface="Courier New" pitchFamily="49" charset="0"/>
              </a:rPr>
              <a:t> </a:t>
            </a:r>
            <a:r>
              <a:rPr lang="en-US" sz="2400"/>
              <a:t>must be smaller than (or equal to) the keys of its children, i.e. 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>
                <a:latin typeface="Courier New" pitchFamily="49" charset="0"/>
              </a:rPr>
              <a:t>n.info </a:t>
            </a:r>
            <a:r>
              <a:rPr lang="en-US">
                <a:latin typeface="Courier New" pitchFamily="49" charset="0"/>
                <a:sym typeface="Symbol" pitchFamily="18" charset="2"/>
              </a:rPr>
              <a:t></a:t>
            </a:r>
            <a:r>
              <a:rPr lang="en-US">
                <a:latin typeface="Courier New" pitchFamily="49" charset="0"/>
              </a:rPr>
              <a:t> n.left.info</a:t>
            </a:r>
            <a:r>
              <a:rPr lang="en-US"/>
              <a:t> and 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>
                <a:latin typeface="Courier New" pitchFamily="49" charset="0"/>
              </a:rPr>
              <a:t>n.info </a:t>
            </a:r>
            <a:r>
              <a:rPr lang="en-US">
                <a:latin typeface="Courier New" pitchFamily="49" charset="0"/>
                <a:sym typeface="Symbol" pitchFamily="18" charset="2"/>
              </a:rPr>
              <a:t></a:t>
            </a:r>
            <a:r>
              <a:rPr lang="en-US">
                <a:latin typeface="Courier New" pitchFamily="49" charset="0"/>
              </a:rPr>
              <a:t> n.right.info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5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B7F4A0-60FE-4C48-BD4B-2592A5638C7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865188"/>
          </a:xfrm>
        </p:spPr>
        <p:txBody>
          <a:bodyPr/>
          <a:lstStyle/>
          <a:p>
            <a:pPr eaLnBrk="1" hangingPunct="1"/>
            <a:r>
              <a:rPr lang="en-US"/>
              <a:t>AVL </a:t>
            </a:r>
            <a:r>
              <a:rPr lang="en-US">
                <a:latin typeface="Courier New" pitchFamily="49" charset="0"/>
              </a:rPr>
              <a:t>insert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07375" cy="5111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 err="1">
                <a:latin typeface="Courier New" pitchFamily="49" charset="0"/>
              </a:rPr>
              <a:t>AVLNode</a:t>
            </a:r>
            <a:r>
              <a:rPr lang="en-US" sz="1600" dirty="0">
                <a:latin typeface="Courier New" pitchFamily="49" charset="0"/>
              </a:rPr>
              <a:t> insert(</a:t>
            </a:r>
            <a:r>
              <a:rPr lang="en-US" sz="1600" dirty="0" err="1">
                <a:latin typeface="Courier New" pitchFamily="49" charset="0"/>
              </a:rPr>
              <a:t>AVLNode</a:t>
            </a:r>
            <a:r>
              <a:rPr lang="en-US" sz="1600" dirty="0">
                <a:latin typeface="Courier New" pitchFamily="49" charset="0"/>
              </a:rPr>
              <a:t> T, </a:t>
            </a:r>
            <a:r>
              <a:rPr lang="en-US" sz="1600" dirty="0" err="1">
                <a:latin typeface="Courier New" pitchFamily="49" charset="0"/>
              </a:rPr>
              <a:t>AVLNode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newNode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if(T == null)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  T = </a:t>
            </a:r>
            <a:r>
              <a:rPr lang="en-US" sz="1600" dirty="0" err="1">
                <a:latin typeface="Courier New" pitchFamily="49" charset="0"/>
              </a:rPr>
              <a:t>newNode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else if(newNode.info &lt; T.info)	</a:t>
            </a:r>
            <a:r>
              <a:rPr lang="en-US" sz="1600" dirty="0">
                <a:solidFill>
                  <a:schemeClr val="accent2"/>
                </a:solidFill>
                <a:latin typeface="Courier New" pitchFamily="49" charset="0"/>
              </a:rPr>
              <a:t>// insert in left subtree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T.left</a:t>
            </a:r>
            <a:r>
              <a:rPr lang="en-US" sz="1600" dirty="0">
                <a:latin typeface="Courier New" pitchFamily="49" charset="0"/>
              </a:rPr>
              <a:t> = insert(</a:t>
            </a:r>
            <a:r>
              <a:rPr lang="en-US" sz="1600" dirty="0" err="1">
                <a:latin typeface="Courier New" pitchFamily="49" charset="0"/>
              </a:rPr>
              <a:t>T.left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newNode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  if(height(</a:t>
            </a:r>
            <a:r>
              <a:rPr lang="en-US" sz="1600" dirty="0" err="1">
                <a:latin typeface="Courier New" pitchFamily="49" charset="0"/>
              </a:rPr>
              <a:t>T.left</a:t>
            </a:r>
            <a:r>
              <a:rPr lang="en-US" sz="1600" dirty="0">
                <a:latin typeface="Courier New" pitchFamily="49" charset="0"/>
              </a:rPr>
              <a:t>) - height(</a:t>
            </a:r>
            <a:r>
              <a:rPr lang="en-US" sz="1600" dirty="0" err="1">
                <a:latin typeface="Courier New" pitchFamily="49" charset="0"/>
              </a:rPr>
              <a:t>T.right</a:t>
            </a:r>
            <a:r>
              <a:rPr lang="en-US" sz="1600" dirty="0">
                <a:latin typeface="Courier New" pitchFamily="49" charset="0"/>
              </a:rPr>
              <a:t>) == 2)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    if(newNode.info &lt; T.left.info)	</a:t>
            </a:r>
            <a:r>
              <a:rPr lang="en-US" sz="1600" dirty="0">
                <a:solidFill>
                  <a:schemeClr val="accent2"/>
                </a:solidFill>
                <a:latin typeface="Courier New" pitchFamily="49" charset="0"/>
              </a:rPr>
              <a:t>//left subtree of </a:t>
            </a:r>
            <a:r>
              <a:rPr lang="en-US" sz="1600" dirty="0" err="1">
                <a:solidFill>
                  <a:schemeClr val="accent2"/>
                </a:solidFill>
                <a:latin typeface="Courier New" pitchFamily="49" charset="0"/>
              </a:rPr>
              <a:t>T.left</a:t>
            </a:r>
            <a:endParaRPr lang="en-US" sz="1600" dirty="0">
              <a:solidFill>
                <a:schemeClr val="accent2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      T = </a:t>
            </a:r>
            <a:r>
              <a:rPr lang="en-US" sz="1600" dirty="0" err="1">
                <a:latin typeface="Courier New" pitchFamily="49" charset="0"/>
              </a:rPr>
              <a:t>rotateWithLeftChild</a:t>
            </a:r>
            <a:r>
              <a:rPr lang="en-US" sz="1600" dirty="0">
                <a:latin typeface="Courier New" pitchFamily="49" charset="0"/>
              </a:rPr>
              <a:t>(T);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    else				</a:t>
            </a:r>
            <a:r>
              <a:rPr lang="en-US" sz="1600" dirty="0">
                <a:solidFill>
                  <a:schemeClr val="accent2"/>
                </a:solidFill>
                <a:latin typeface="Courier New" pitchFamily="49" charset="0"/>
              </a:rPr>
              <a:t>//right subtree of </a:t>
            </a:r>
            <a:r>
              <a:rPr lang="en-US" sz="1600" dirty="0" err="1">
                <a:solidFill>
                  <a:schemeClr val="accent2"/>
                </a:solidFill>
                <a:latin typeface="Courier New" pitchFamily="49" charset="0"/>
              </a:rPr>
              <a:t>T.left</a:t>
            </a:r>
            <a:endParaRPr lang="en-US" sz="1600" dirty="0">
              <a:solidFill>
                <a:schemeClr val="accent2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      T = </a:t>
            </a:r>
            <a:r>
              <a:rPr lang="en-US" sz="1600" dirty="0" err="1">
                <a:latin typeface="Courier New" pitchFamily="49" charset="0"/>
              </a:rPr>
              <a:t>doubleWithLeftChild</a:t>
            </a:r>
            <a:r>
              <a:rPr lang="en-US" sz="1600" dirty="0">
                <a:latin typeface="Courier New" pitchFamily="49" charset="0"/>
              </a:rPr>
              <a:t>(T);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else					</a:t>
            </a:r>
            <a:r>
              <a:rPr lang="en-US" sz="1600" dirty="0">
                <a:solidFill>
                  <a:schemeClr val="accent2"/>
                </a:solidFill>
                <a:latin typeface="Courier New" pitchFamily="49" charset="0"/>
              </a:rPr>
              <a:t>// insert in right subtree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T.right</a:t>
            </a:r>
            <a:r>
              <a:rPr lang="en-US" sz="1600" dirty="0">
                <a:latin typeface="Courier New" pitchFamily="49" charset="0"/>
              </a:rPr>
              <a:t> = insert(</a:t>
            </a:r>
            <a:r>
              <a:rPr lang="en-US" sz="1600" dirty="0" err="1">
                <a:latin typeface="Courier New" pitchFamily="49" charset="0"/>
              </a:rPr>
              <a:t>T.right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newNode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  if(height(</a:t>
            </a:r>
            <a:r>
              <a:rPr lang="en-US" sz="1600" dirty="0" err="1">
                <a:latin typeface="Courier New" pitchFamily="49" charset="0"/>
              </a:rPr>
              <a:t>T.right</a:t>
            </a:r>
            <a:r>
              <a:rPr lang="en-US" sz="1600" dirty="0">
                <a:latin typeface="Courier New" pitchFamily="49" charset="0"/>
              </a:rPr>
              <a:t>) - height(</a:t>
            </a:r>
            <a:r>
              <a:rPr lang="en-US" sz="1600" dirty="0" err="1">
                <a:latin typeface="Courier New" pitchFamily="49" charset="0"/>
              </a:rPr>
              <a:t>T.left</a:t>
            </a:r>
            <a:r>
              <a:rPr lang="en-US" sz="1600" dirty="0">
                <a:latin typeface="Courier New" pitchFamily="49" charset="0"/>
              </a:rPr>
              <a:t>) == 2)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    if(newNode.info &gt; T.right.info)	</a:t>
            </a:r>
            <a:r>
              <a:rPr lang="en-US" sz="1600" dirty="0">
                <a:solidFill>
                  <a:schemeClr val="accent2"/>
                </a:solidFill>
                <a:latin typeface="Courier New" pitchFamily="49" charset="0"/>
              </a:rPr>
              <a:t>// right subtree of </a:t>
            </a:r>
            <a:r>
              <a:rPr lang="en-US" sz="1600" dirty="0" err="1">
                <a:solidFill>
                  <a:schemeClr val="accent2"/>
                </a:solidFill>
                <a:latin typeface="Courier New" pitchFamily="49" charset="0"/>
              </a:rPr>
              <a:t>T.right</a:t>
            </a:r>
            <a:endParaRPr lang="en-US" sz="1600" dirty="0">
              <a:solidFill>
                <a:schemeClr val="accent2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      T = </a:t>
            </a:r>
            <a:r>
              <a:rPr lang="en-US" sz="1600" dirty="0" err="1">
                <a:latin typeface="Courier New" pitchFamily="49" charset="0"/>
              </a:rPr>
              <a:t>rotateWithRightChild</a:t>
            </a:r>
            <a:r>
              <a:rPr lang="en-US" sz="1600" dirty="0">
                <a:latin typeface="Courier New" pitchFamily="49" charset="0"/>
              </a:rPr>
              <a:t>(T);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    else				</a:t>
            </a:r>
            <a:r>
              <a:rPr lang="en-US" sz="1600" dirty="0">
                <a:solidFill>
                  <a:schemeClr val="accent2"/>
                </a:solidFill>
                <a:latin typeface="Courier New" pitchFamily="49" charset="0"/>
              </a:rPr>
              <a:t>// left subtree of </a:t>
            </a:r>
            <a:r>
              <a:rPr lang="en-US" sz="1600" dirty="0" err="1">
                <a:solidFill>
                  <a:schemeClr val="accent2"/>
                </a:solidFill>
                <a:latin typeface="Courier New" pitchFamily="49" charset="0"/>
              </a:rPr>
              <a:t>T.right</a:t>
            </a:r>
            <a:endParaRPr lang="en-US" sz="1600" dirty="0">
              <a:solidFill>
                <a:schemeClr val="accent2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      T = </a:t>
            </a:r>
            <a:r>
              <a:rPr lang="en-US" sz="1600" dirty="0" err="1">
                <a:latin typeface="Courier New" pitchFamily="49" charset="0"/>
              </a:rPr>
              <a:t>doubleWithRightChild</a:t>
            </a:r>
            <a:r>
              <a:rPr lang="en-US" sz="1600" dirty="0">
                <a:latin typeface="Courier New" pitchFamily="49" charset="0"/>
              </a:rPr>
              <a:t>(T);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T.height</a:t>
            </a:r>
            <a:r>
              <a:rPr lang="en-US" sz="1600" dirty="0">
                <a:latin typeface="Courier New" pitchFamily="49" charset="0"/>
              </a:rPr>
              <a:t> = max(height(</a:t>
            </a:r>
            <a:r>
              <a:rPr lang="en-US" sz="1600" dirty="0" err="1">
                <a:latin typeface="Courier New" pitchFamily="49" charset="0"/>
              </a:rPr>
              <a:t>T.left</a:t>
            </a:r>
            <a:r>
              <a:rPr lang="en-US" sz="1600" dirty="0">
                <a:latin typeface="Courier New" pitchFamily="49" charset="0"/>
              </a:rPr>
              <a:t>), height(</a:t>
            </a:r>
            <a:r>
              <a:rPr lang="en-US" sz="1600" dirty="0" err="1">
                <a:latin typeface="Courier New" pitchFamily="49" charset="0"/>
              </a:rPr>
              <a:t>T.right</a:t>
            </a:r>
            <a:r>
              <a:rPr lang="en-US" sz="1600" dirty="0">
                <a:latin typeface="Courier New" pitchFamily="49" charset="0"/>
              </a:rPr>
              <a:t>)) + 1;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  return T;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5</a:t>
            </a:r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C81954-DF72-4AB6-ACB9-1F5655E88EE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19150"/>
          </a:xfrm>
        </p:spPr>
        <p:txBody>
          <a:bodyPr/>
          <a:lstStyle/>
          <a:p>
            <a:pPr eaLnBrk="1" hangingPunct="1"/>
            <a:r>
              <a:rPr lang="en-US"/>
              <a:t>Single rotation – left-left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14500"/>
            <a:ext cx="7772400" cy="43815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Insertion in left subtree of </a:t>
            </a:r>
            <a:r>
              <a:rPr lang="en-US" sz="2400">
                <a:latin typeface="Courier New" pitchFamily="49" charset="0"/>
              </a:rPr>
              <a:t>k2.left</a:t>
            </a:r>
            <a:r>
              <a:rPr lang="en-US" sz="2400"/>
              <a:t> caused an imbalance at </a:t>
            </a:r>
            <a:r>
              <a:rPr lang="en-US" sz="2400">
                <a:latin typeface="Courier New" pitchFamily="49" charset="0"/>
              </a:rPr>
              <a:t>k2</a:t>
            </a:r>
            <a:r>
              <a:rPr lang="en-US" sz="2400"/>
              <a:t>: need to rebalance from </a:t>
            </a:r>
            <a:r>
              <a:rPr lang="en-US" sz="2400">
                <a:latin typeface="Courier New" pitchFamily="49" charset="0"/>
              </a:rPr>
              <a:t>k2</a:t>
            </a:r>
            <a:r>
              <a:rPr lang="en-US" sz="2400"/>
              <a:t> down.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AVLNode rotateWithLeftChild(AVLNode k2)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AVLNode k1 = k2.left;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k2.left = k1.right;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k1.right = k2;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k2.height = max(height(k2.left,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				height(k2.right)) + 1;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k1.height = max(height(k1.left),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				k2.height) + 1;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return k1;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00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400"/>
              <a:t>Note: right-right case is symmetric to above (left</a:t>
            </a:r>
            <a:r>
              <a:rPr lang="en-US" sz="2400">
                <a:cs typeface="Times New Roman" charset="0"/>
              </a:rPr>
              <a:t>↔</a:t>
            </a:r>
            <a:r>
              <a:rPr lang="en-US" sz="2400"/>
              <a:t>right).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5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C3D25C-7E61-4F5C-A3E1-4DED4CF3AFD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Double rotation – right-left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1845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Insertion in right subtree of left child caused imbalance at </a:t>
            </a:r>
            <a:r>
              <a:rPr lang="en-US" sz="2400">
                <a:latin typeface="Courier New" pitchFamily="49" charset="0"/>
              </a:rPr>
              <a:t>k3</a:t>
            </a:r>
            <a:r>
              <a:rPr lang="en-US" sz="2400"/>
              <a:t>: need to rebalance from </a:t>
            </a:r>
            <a:r>
              <a:rPr lang="en-US" sz="2400">
                <a:latin typeface="Courier New" pitchFamily="49" charset="0"/>
              </a:rPr>
              <a:t>k3</a:t>
            </a:r>
            <a:r>
              <a:rPr lang="en-US" sz="2400"/>
              <a:t> down.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AVLNode doubleWithLeftChild(AVLNode k3)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  k3.left = rotateWithRightChild(k3.left);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  return rotateWithLeftChild(k3);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40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/>
              <a:t>Note: left-right case is symmetric to above (left</a:t>
            </a:r>
            <a:r>
              <a:rPr lang="en-US" sz="2400">
                <a:cs typeface="Times New Roman" charset="0"/>
              </a:rPr>
              <a:t>↔</a:t>
            </a:r>
            <a:r>
              <a:rPr lang="en-US" sz="2400"/>
              <a:t>right).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685800" y="333375"/>
            <a:ext cx="7772400" cy="1150938"/>
          </a:xfrm>
        </p:spPr>
        <p:txBody>
          <a:bodyPr/>
          <a:lstStyle/>
          <a:p>
            <a:r>
              <a:rPr lang="en-US"/>
              <a:t>B Trees </a:t>
            </a:r>
            <a:br>
              <a:rPr lang="en-US"/>
            </a:br>
            <a:r>
              <a:rPr lang="en-US" sz="3600"/>
              <a:t>(section 4.7 of textbook)</a:t>
            </a:r>
            <a:endParaRPr lang="en-US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95536" y="1500188"/>
            <a:ext cx="8352928" cy="4595812"/>
          </a:xfrm>
        </p:spPr>
        <p:txBody>
          <a:bodyPr/>
          <a:lstStyle/>
          <a:p>
            <a:r>
              <a:rPr lang="en-US" sz="2800" dirty="0"/>
              <a:t>Commonly used for organizing data on external storage (e.g. disk)</a:t>
            </a:r>
          </a:p>
          <a:p>
            <a:pPr lvl="1"/>
            <a:r>
              <a:rPr lang="en-US" sz="2400" dirty="0"/>
              <a:t>Disk access time (time to read/write a block) dominates cost</a:t>
            </a:r>
          </a:p>
          <a:p>
            <a:pPr lvl="1"/>
            <a:r>
              <a:rPr lang="en-US" sz="2400" dirty="0"/>
              <a:t>Very important to minimize number of disk accesses</a:t>
            </a:r>
          </a:p>
          <a:p>
            <a:r>
              <a:rPr lang="en-US" sz="2800" dirty="0"/>
              <a:t>Some notes on terminology:</a:t>
            </a:r>
          </a:p>
          <a:p>
            <a:pPr lvl="1"/>
            <a:r>
              <a:rPr lang="en-US" sz="2400" dirty="0"/>
              <a:t>This textbook uses the name </a:t>
            </a:r>
            <a:r>
              <a:rPr lang="en-US" sz="2400" i="1" dirty="0"/>
              <a:t>B tree</a:t>
            </a:r>
            <a:r>
              <a:rPr lang="en-US" sz="2400" dirty="0"/>
              <a:t>, but elsewhere they are known as </a:t>
            </a:r>
            <a:r>
              <a:rPr lang="en-US" sz="2400" i="1" dirty="0"/>
              <a:t>B+ trees</a:t>
            </a:r>
          </a:p>
          <a:p>
            <a:pPr lvl="1"/>
            <a:r>
              <a:rPr lang="en-US" sz="2400" dirty="0"/>
              <a:t>In this textbook, the </a:t>
            </a:r>
            <a:r>
              <a:rPr lang="en-US" sz="2400" i="1" dirty="0"/>
              <a:t>order</a:t>
            </a:r>
            <a:r>
              <a:rPr lang="en-US" sz="2400" dirty="0"/>
              <a:t> of a B tree is the maximum number of children per index node. </a:t>
            </a:r>
          </a:p>
          <a:p>
            <a:pPr lvl="1"/>
            <a:r>
              <a:rPr lang="en-US" sz="2400" dirty="0"/>
              <a:t>Elsewhere, </a:t>
            </a:r>
            <a:r>
              <a:rPr lang="en-US" sz="2400" i="1" dirty="0"/>
              <a:t>order</a:t>
            </a:r>
            <a:r>
              <a:rPr lang="en-US" sz="2400" dirty="0"/>
              <a:t> refers to the minimum number of children in index nodes other than the root.</a:t>
            </a:r>
          </a:p>
        </p:txBody>
      </p:sp>
      <p:sp>
        <p:nvSpPr>
          <p:cNvPr id="614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5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FBBE8A-11DE-40F4-BC21-494572FB8BF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 tree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981200"/>
            <a:ext cx="8143875" cy="41148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z="2400" dirty="0"/>
              <a:t>A B-tree of order M is an M-</a:t>
            </a:r>
            <a:r>
              <a:rPr lang="en-US" sz="2400" dirty="0" err="1"/>
              <a:t>ary</a:t>
            </a:r>
            <a:r>
              <a:rPr lang="en-US" sz="2400" dirty="0"/>
              <a:t> tree such that: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/>
              <a:t>Data items are only in the leaves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/>
              <a:t>Non-leaf (index) nodes store up to M-1 </a:t>
            </a:r>
            <a:r>
              <a:rPr lang="en-US" sz="2400" i="1" dirty="0"/>
              <a:t>keys</a:t>
            </a:r>
            <a:r>
              <a:rPr lang="en-US" sz="2400" dirty="0"/>
              <a:t>: </a:t>
            </a:r>
          </a:p>
          <a:p>
            <a:pPr marL="914400" lvl="1" indent="-514350">
              <a:defRPr/>
            </a:pPr>
            <a:r>
              <a:rPr lang="en-US" sz="2400" dirty="0"/>
              <a:t>key </a:t>
            </a:r>
            <a:r>
              <a:rPr lang="en-US" sz="2400" i="1" dirty="0" err="1"/>
              <a:t>i</a:t>
            </a:r>
            <a:r>
              <a:rPr lang="en-US" sz="2400" dirty="0"/>
              <a:t> determines the smallest possible key in </a:t>
            </a:r>
            <a:r>
              <a:rPr lang="en-US" sz="2400" dirty="0" err="1"/>
              <a:t>subtree</a:t>
            </a:r>
            <a:r>
              <a:rPr lang="en-US" sz="2400" dirty="0"/>
              <a:t> </a:t>
            </a:r>
            <a:r>
              <a:rPr lang="en-US" sz="2400" i="1" dirty="0"/>
              <a:t>i</a:t>
            </a:r>
            <a:r>
              <a:rPr lang="en-US" sz="2400" dirty="0"/>
              <a:t>+1.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/>
              <a:t>The root is either a leaf or has between 2 and M children</a:t>
            </a:r>
          </a:p>
          <a:p>
            <a:pPr marL="514350" indent="-514350">
              <a:buFontTx/>
              <a:buNone/>
              <a:defRPr/>
            </a:pPr>
            <a:r>
              <a:rPr lang="en-US" sz="2400" dirty="0"/>
              <a:t>Every node other than the root is at least half-full:</a:t>
            </a:r>
          </a:p>
          <a:p>
            <a:pPr marL="514350" indent="-514350">
              <a:buFont typeface="+mj-lt"/>
              <a:buAutoNum type="arabicPeriod" startAt="4"/>
              <a:defRPr/>
            </a:pPr>
            <a:r>
              <a:rPr lang="en-US" sz="2400" dirty="0"/>
              <a:t>All non-leaf nodes (except root) have at least </a:t>
            </a:r>
            <a:r>
              <a:rPr lang="en-US" sz="2400" dirty="0">
                <a:sym typeface="Symbol"/>
              </a:rPr>
              <a:t></a:t>
            </a:r>
            <a:r>
              <a:rPr lang="en-US" sz="2400" dirty="0"/>
              <a:t>M/2</a:t>
            </a:r>
            <a:r>
              <a:rPr lang="en-US" sz="2400" dirty="0">
                <a:sym typeface="Symbol"/>
              </a:rPr>
              <a:t></a:t>
            </a:r>
            <a:r>
              <a:rPr lang="en-US" sz="2400" dirty="0"/>
              <a:t> children</a:t>
            </a:r>
          </a:p>
          <a:p>
            <a:pPr marL="514350" indent="-514350">
              <a:buFont typeface="+mj-lt"/>
              <a:buAutoNum type="arabicPeriod" startAt="4"/>
              <a:defRPr/>
            </a:pPr>
            <a:r>
              <a:rPr lang="en-US" sz="2400" dirty="0"/>
              <a:t>All leaves are at the same depth and have between  </a:t>
            </a:r>
            <a:r>
              <a:rPr lang="en-US" sz="2400" dirty="0">
                <a:sym typeface="Symbol"/>
              </a:rPr>
              <a:t></a:t>
            </a:r>
            <a:r>
              <a:rPr lang="en-US" sz="2400" dirty="0"/>
              <a:t>L/2</a:t>
            </a:r>
            <a:r>
              <a:rPr lang="en-US" sz="2400" dirty="0">
                <a:sym typeface="Symbol"/>
              </a:rPr>
              <a:t></a:t>
            </a:r>
            <a:r>
              <a:rPr lang="en-US" sz="2400" dirty="0"/>
              <a:t> and L records.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717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5</a:t>
            </a:r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F70718-FC9B-4DDB-9683-9024CE7D7BC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57188" y="357189"/>
            <a:ext cx="8429625" cy="695547"/>
          </a:xfrm>
        </p:spPr>
        <p:txBody>
          <a:bodyPr/>
          <a:lstStyle/>
          <a:p>
            <a:r>
              <a:rPr lang="en-US" sz="3600" dirty="0"/>
              <a:t>B tree and Binary Search Tree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15312" cy="5472608"/>
          </a:xfrm>
        </p:spPr>
        <p:txBody>
          <a:bodyPr/>
          <a:lstStyle/>
          <a:p>
            <a:pPr>
              <a:defRPr/>
            </a:pPr>
            <a:r>
              <a:rPr lang="en-US" sz="2400" b="1" dirty="0"/>
              <a:t>Binary search trees: </a:t>
            </a:r>
            <a:r>
              <a:rPr lang="en-US" sz="2400" dirty="0"/>
              <a:t>nodes have 0, 1 or 2 children and 1 key</a:t>
            </a:r>
          </a:p>
          <a:p>
            <a:pPr>
              <a:defRPr/>
            </a:pPr>
            <a:r>
              <a:rPr lang="en-US" sz="2400" b="1" dirty="0"/>
              <a:t>B-trees:</a:t>
            </a:r>
            <a:r>
              <a:rPr lang="en-US" sz="2400" dirty="0"/>
              <a:t> non-leaf nodes have up to M children: a node with d keys has d+1 children</a:t>
            </a:r>
          </a:p>
          <a:p>
            <a:pPr>
              <a:defRPr/>
            </a:pPr>
            <a:r>
              <a:rPr lang="en-US" sz="2400" b="1" dirty="0"/>
              <a:t>Binary search trees: </a:t>
            </a:r>
            <a:r>
              <a:rPr lang="en-US" sz="2400" dirty="0"/>
              <a:t>data is stored in both leaf and non-leaf nodes, and for every given index node N:</a:t>
            </a:r>
          </a:p>
          <a:p>
            <a:pPr lvl="1">
              <a:defRPr/>
            </a:pPr>
            <a:r>
              <a:rPr lang="en-US" sz="2400" dirty="0">
                <a:ea typeface="+mn-ea"/>
                <a:cs typeface="+mn-cs"/>
              </a:rPr>
              <a:t>N’s left </a:t>
            </a:r>
            <a:r>
              <a:rPr lang="en-US" sz="2400" dirty="0" err="1">
                <a:ea typeface="+mn-ea"/>
                <a:cs typeface="+mn-cs"/>
              </a:rPr>
              <a:t>subtree</a:t>
            </a:r>
            <a:r>
              <a:rPr lang="en-US" sz="2400" dirty="0">
                <a:ea typeface="+mn-ea"/>
                <a:cs typeface="+mn-cs"/>
              </a:rPr>
              <a:t> contains only items with keys &lt; N’s key</a:t>
            </a:r>
          </a:p>
          <a:p>
            <a:pPr lvl="1">
              <a:defRPr/>
            </a:pPr>
            <a:r>
              <a:rPr lang="en-US" sz="2400" dirty="0">
                <a:ea typeface="+mn-ea"/>
                <a:cs typeface="+mn-cs"/>
              </a:rPr>
              <a:t>N’s right </a:t>
            </a:r>
            <a:r>
              <a:rPr lang="en-US" sz="2400" dirty="0" err="1">
                <a:ea typeface="+mn-ea"/>
                <a:cs typeface="+mn-cs"/>
              </a:rPr>
              <a:t>subtree</a:t>
            </a:r>
            <a:r>
              <a:rPr lang="en-US" sz="2400" dirty="0">
                <a:ea typeface="+mn-ea"/>
                <a:cs typeface="+mn-cs"/>
              </a:rPr>
              <a:t> contains only items with keys &gt; N’s key</a:t>
            </a:r>
            <a:endParaRPr lang="en-US" dirty="0">
              <a:ea typeface="+mn-ea"/>
              <a:cs typeface="+mn-cs"/>
            </a:endParaRPr>
          </a:p>
          <a:p>
            <a:pPr>
              <a:defRPr/>
            </a:pPr>
            <a:r>
              <a:rPr lang="en-US" sz="2400" b="1" dirty="0"/>
              <a:t>B-trees:</a:t>
            </a:r>
            <a:r>
              <a:rPr lang="en-US" sz="2400" dirty="0"/>
              <a:t> data is stored only in leaf nodes. Non-leaf nodes contain up to M-1 keys (k</a:t>
            </a:r>
            <a:r>
              <a:rPr lang="en-US" sz="2400" baseline="-25000" dirty="0"/>
              <a:t>1</a:t>
            </a:r>
            <a:r>
              <a:rPr lang="en-US" sz="2400" dirty="0"/>
              <a:t>, …, k</a:t>
            </a:r>
            <a:r>
              <a:rPr lang="en-US" sz="2400" baseline="-25000" dirty="0"/>
              <a:t>M-1</a:t>
            </a:r>
            <a:r>
              <a:rPr lang="en-US" sz="2400" dirty="0"/>
              <a:t>):</a:t>
            </a:r>
          </a:p>
          <a:p>
            <a:pPr lvl="1">
              <a:defRPr/>
            </a:pPr>
            <a:r>
              <a:rPr lang="en-US" sz="2400" dirty="0">
                <a:ea typeface="+mn-ea"/>
                <a:cs typeface="+mn-cs"/>
              </a:rPr>
              <a:t>Subtree to left of k</a:t>
            </a:r>
            <a:r>
              <a:rPr lang="en-US" sz="2400" baseline="-25000" dirty="0">
                <a:ea typeface="+mn-ea"/>
                <a:cs typeface="+mn-cs"/>
              </a:rPr>
              <a:t>1</a:t>
            </a:r>
            <a:r>
              <a:rPr lang="en-US" sz="2400" dirty="0">
                <a:ea typeface="+mn-ea"/>
                <a:cs typeface="+mn-cs"/>
              </a:rPr>
              <a:t> contains only items with keys &lt;k</a:t>
            </a:r>
            <a:r>
              <a:rPr lang="en-US" sz="2400" baseline="-25000" dirty="0">
                <a:ea typeface="+mn-ea"/>
                <a:cs typeface="+mn-cs"/>
              </a:rPr>
              <a:t>1</a:t>
            </a:r>
            <a:endParaRPr lang="en-US" sz="2400" dirty="0">
              <a:ea typeface="+mn-ea"/>
              <a:cs typeface="+mn-cs"/>
            </a:endParaRPr>
          </a:p>
          <a:p>
            <a:pPr lvl="1">
              <a:defRPr/>
            </a:pPr>
            <a:r>
              <a:rPr lang="en-US" sz="2400" dirty="0" err="1">
                <a:ea typeface="+mn-ea"/>
                <a:cs typeface="+mn-cs"/>
              </a:rPr>
              <a:t>Subtree</a:t>
            </a:r>
            <a:r>
              <a:rPr lang="en-US" sz="2400" dirty="0">
                <a:ea typeface="+mn-ea"/>
                <a:cs typeface="+mn-cs"/>
              </a:rPr>
              <a:t> between </a:t>
            </a:r>
            <a:r>
              <a:rPr lang="en-US" sz="2400" dirty="0" err="1">
                <a:ea typeface="+mn-ea"/>
                <a:cs typeface="+mn-cs"/>
              </a:rPr>
              <a:t>k</a:t>
            </a:r>
            <a:r>
              <a:rPr lang="en-US" sz="2400" baseline="-25000" dirty="0" err="1">
                <a:ea typeface="+mn-ea"/>
                <a:cs typeface="+mn-cs"/>
              </a:rPr>
              <a:t>i</a:t>
            </a:r>
            <a:r>
              <a:rPr lang="en-US" sz="2400" dirty="0">
                <a:ea typeface="+mn-ea"/>
                <a:cs typeface="+mn-cs"/>
              </a:rPr>
              <a:t> and k</a:t>
            </a:r>
            <a:r>
              <a:rPr lang="en-US" sz="2400" baseline="-25000" dirty="0">
                <a:ea typeface="+mn-ea"/>
                <a:cs typeface="+mn-cs"/>
              </a:rPr>
              <a:t>i+1</a:t>
            </a:r>
            <a:r>
              <a:rPr lang="en-US" sz="2400" dirty="0">
                <a:ea typeface="+mn-ea"/>
                <a:cs typeface="+mn-cs"/>
              </a:rPr>
              <a:t> contains only items with keys </a:t>
            </a:r>
            <a:r>
              <a:rPr lang="en-US" sz="2400" dirty="0"/>
              <a:t>&lt;k</a:t>
            </a:r>
            <a:r>
              <a:rPr lang="en-US" sz="2400" baseline="-25000" dirty="0"/>
              <a:t>i+1</a:t>
            </a:r>
            <a:r>
              <a:rPr lang="en-US" sz="2400" dirty="0"/>
              <a:t>  and </a:t>
            </a:r>
            <a:r>
              <a:rPr lang="en-US" sz="2400" dirty="0">
                <a:ea typeface="+mn-ea"/>
                <a:cs typeface="+mn-cs"/>
              </a:rPr>
              <a:t>≥</a:t>
            </a:r>
            <a:r>
              <a:rPr lang="en-US" sz="2400" dirty="0" err="1">
                <a:ea typeface="+mn-ea"/>
                <a:cs typeface="+mn-cs"/>
              </a:rPr>
              <a:t>k</a:t>
            </a:r>
            <a:r>
              <a:rPr lang="en-US" sz="2400" baseline="-25000" dirty="0" err="1">
                <a:ea typeface="+mn-ea"/>
                <a:cs typeface="+mn-cs"/>
              </a:rPr>
              <a:t>i</a:t>
            </a:r>
            <a:endParaRPr lang="en-US" sz="2400" dirty="0">
              <a:ea typeface="+mn-ea"/>
              <a:cs typeface="+mn-cs"/>
            </a:endParaRPr>
          </a:p>
          <a:p>
            <a:pPr lvl="1">
              <a:defRPr/>
            </a:pPr>
            <a:r>
              <a:rPr lang="en-US" sz="2400" dirty="0" err="1">
                <a:ea typeface="+mn-ea"/>
                <a:cs typeface="+mn-cs"/>
              </a:rPr>
              <a:t>Subtree</a:t>
            </a:r>
            <a:r>
              <a:rPr lang="en-US" sz="2400" dirty="0">
                <a:ea typeface="+mn-ea"/>
                <a:cs typeface="+mn-cs"/>
              </a:rPr>
              <a:t> to right of k</a:t>
            </a:r>
            <a:r>
              <a:rPr lang="en-US" sz="2400" baseline="-25000" dirty="0">
                <a:ea typeface="+mn-ea"/>
                <a:cs typeface="+mn-cs"/>
              </a:rPr>
              <a:t>M-1</a:t>
            </a:r>
            <a:r>
              <a:rPr lang="en-US" sz="2400" dirty="0">
                <a:ea typeface="+mn-ea"/>
                <a:cs typeface="+mn-cs"/>
              </a:rPr>
              <a:t> contains only items with keys ≥k</a:t>
            </a:r>
            <a:r>
              <a:rPr lang="en-US" sz="2400" baseline="-25000" dirty="0">
                <a:ea typeface="+mn-ea"/>
                <a:cs typeface="+mn-cs"/>
              </a:rPr>
              <a:t>M-1</a:t>
            </a:r>
            <a:endParaRPr lang="en-US" sz="2400" dirty="0">
              <a:ea typeface="+mn-ea"/>
              <a:cs typeface="+mn-cs"/>
            </a:endParaRPr>
          </a:p>
          <a:p>
            <a:pPr>
              <a:defRPr/>
            </a:pPr>
            <a:endParaRPr lang="en-US" sz="2800" dirty="0"/>
          </a:p>
        </p:txBody>
      </p:sp>
      <p:sp>
        <p:nvSpPr>
          <p:cNvPr id="819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5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DAD1B5-11D3-430B-857B-BED89760109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5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39BBA9-31F3-4C28-9263-7B13616A67E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1023938"/>
          </a:xfrm>
        </p:spPr>
        <p:txBody>
          <a:bodyPr/>
          <a:lstStyle/>
          <a:p>
            <a:pPr eaLnBrk="1" hangingPunct="1"/>
            <a:r>
              <a:rPr lang="en-US"/>
              <a:t>B-tree Example</a:t>
            </a:r>
            <a:br>
              <a:rPr lang="en-US"/>
            </a:br>
            <a:r>
              <a:rPr lang="en-US" sz="2800"/>
              <a:t>M=5 and L=3</a:t>
            </a:r>
            <a:endParaRPr lang="en-US"/>
          </a:p>
        </p:txBody>
      </p:sp>
      <p:sp>
        <p:nvSpPr>
          <p:cNvPr id="9221" name="Line 10"/>
          <p:cNvSpPr>
            <a:spLocks noChangeShapeType="1"/>
          </p:cNvSpPr>
          <p:nvPr/>
        </p:nvSpPr>
        <p:spPr bwMode="auto">
          <a:xfrm flipH="1">
            <a:off x="971550" y="1830388"/>
            <a:ext cx="2078038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22" name="Line 11"/>
          <p:cNvSpPr>
            <a:spLocks noChangeShapeType="1"/>
          </p:cNvSpPr>
          <p:nvPr/>
        </p:nvSpPr>
        <p:spPr bwMode="auto">
          <a:xfrm>
            <a:off x="4643438" y="1830388"/>
            <a:ext cx="1655762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23" name="Line 12"/>
          <p:cNvSpPr>
            <a:spLocks noChangeShapeType="1"/>
          </p:cNvSpPr>
          <p:nvPr/>
        </p:nvSpPr>
        <p:spPr bwMode="auto">
          <a:xfrm flipH="1">
            <a:off x="2627313" y="1830388"/>
            <a:ext cx="933450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24" name="Line 13"/>
          <p:cNvSpPr>
            <a:spLocks noChangeShapeType="1"/>
          </p:cNvSpPr>
          <p:nvPr/>
        </p:nvSpPr>
        <p:spPr bwMode="auto">
          <a:xfrm>
            <a:off x="4067175" y="1830388"/>
            <a:ext cx="865188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25" name="Line 14"/>
          <p:cNvSpPr>
            <a:spLocks noChangeShapeType="1"/>
          </p:cNvSpPr>
          <p:nvPr/>
        </p:nvSpPr>
        <p:spPr bwMode="auto">
          <a:xfrm flipH="1">
            <a:off x="395288" y="3702050"/>
            <a:ext cx="215900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26" name="Line 15"/>
          <p:cNvSpPr>
            <a:spLocks noChangeShapeType="1"/>
          </p:cNvSpPr>
          <p:nvPr/>
        </p:nvSpPr>
        <p:spPr bwMode="auto">
          <a:xfrm flipH="1">
            <a:off x="827088" y="3702050"/>
            <a:ext cx="215900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27" name="Line 16"/>
          <p:cNvSpPr>
            <a:spLocks noChangeShapeType="1"/>
          </p:cNvSpPr>
          <p:nvPr/>
        </p:nvSpPr>
        <p:spPr bwMode="auto">
          <a:xfrm flipH="1">
            <a:off x="1330325" y="3702050"/>
            <a:ext cx="144463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28" name="Line 17"/>
          <p:cNvSpPr>
            <a:spLocks noChangeShapeType="1"/>
          </p:cNvSpPr>
          <p:nvPr/>
        </p:nvSpPr>
        <p:spPr bwMode="auto">
          <a:xfrm>
            <a:off x="1906588" y="3702050"/>
            <a:ext cx="0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29" name="Line 18"/>
          <p:cNvSpPr>
            <a:spLocks noChangeShapeType="1"/>
          </p:cNvSpPr>
          <p:nvPr/>
        </p:nvSpPr>
        <p:spPr bwMode="auto">
          <a:xfrm>
            <a:off x="2339975" y="3702050"/>
            <a:ext cx="287338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30" name="Line 19"/>
          <p:cNvSpPr>
            <a:spLocks noChangeShapeType="1"/>
          </p:cNvSpPr>
          <p:nvPr/>
        </p:nvSpPr>
        <p:spPr bwMode="auto">
          <a:xfrm>
            <a:off x="4859338" y="3702050"/>
            <a:ext cx="647700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31" name="Line 20"/>
          <p:cNvSpPr>
            <a:spLocks noChangeShapeType="1"/>
          </p:cNvSpPr>
          <p:nvPr/>
        </p:nvSpPr>
        <p:spPr bwMode="auto">
          <a:xfrm>
            <a:off x="4427538" y="3702050"/>
            <a:ext cx="503237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32" name="Line 21"/>
          <p:cNvSpPr>
            <a:spLocks noChangeShapeType="1"/>
          </p:cNvSpPr>
          <p:nvPr/>
        </p:nvSpPr>
        <p:spPr bwMode="auto">
          <a:xfrm>
            <a:off x="3995738" y="3702050"/>
            <a:ext cx="360362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33" name="Line 22"/>
          <p:cNvSpPr>
            <a:spLocks noChangeShapeType="1"/>
          </p:cNvSpPr>
          <p:nvPr/>
        </p:nvSpPr>
        <p:spPr bwMode="auto">
          <a:xfrm>
            <a:off x="3490913" y="3702050"/>
            <a:ext cx="288925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34" name="Line 23"/>
          <p:cNvSpPr>
            <a:spLocks noChangeShapeType="1"/>
          </p:cNvSpPr>
          <p:nvPr/>
        </p:nvSpPr>
        <p:spPr bwMode="auto">
          <a:xfrm>
            <a:off x="2914650" y="3702050"/>
            <a:ext cx="288925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35" name="Line 24"/>
          <p:cNvSpPr>
            <a:spLocks noChangeShapeType="1"/>
          </p:cNvSpPr>
          <p:nvPr/>
        </p:nvSpPr>
        <p:spPr bwMode="auto">
          <a:xfrm>
            <a:off x="6659563" y="3702050"/>
            <a:ext cx="792162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36" name="Line 25"/>
          <p:cNvSpPr>
            <a:spLocks noChangeShapeType="1"/>
          </p:cNvSpPr>
          <p:nvPr/>
        </p:nvSpPr>
        <p:spPr bwMode="auto">
          <a:xfrm>
            <a:off x="6156325" y="3702050"/>
            <a:ext cx="647700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37" name="Line 26"/>
          <p:cNvSpPr>
            <a:spLocks noChangeShapeType="1"/>
          </p:cNvSpPr>
          <p:nvPr/>
        </p:nvSpPr>
        <p:spPr bwMode="auto">
          <a:xfrm>
            <a:off x="5364163" y="3702050"/>
            <a:ext cx="792162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38" name="Line 27"/>
          <p:cNvSpPr>
            <a:spLocks noChangeShapeType="1"/>
          </p:cNvSpPr>
          <p:nvPr/>
        </p:nvSpPr>
        <p:spPr bwMode="auto">
          <a:xfrm>
            <a:off x="7523163" y="3702050"/>
            <a:ext cx="1008062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39" name="Line 28"/>
          <p:cNvSpPr>
            <a:spLocks noChangeShapeType="1"/>
          </p:cNvSpPr>
          <p:nvPr/>
        </p:nvSpPr>
        <p:spPr bwMode="auto">
          <a:xfrm>
            <a:off x="7091363" y="3702050"/>
            <a:ext cx="865187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240" name="Rectangle 50"/>
          <p:cNvSpPr>
            <a:spLocks noChangeArrowheads="1"/>
          </p:cNvSpPr>
          <p:nvPr/>
        </p:nvSpPr>
        <p:spPr bwMode="auto">
          <a:xfrm>
            <a:off x="31750" y="2074863"/>
            <a:ext cx="22701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CA"/>
          </a:p>
        </p:txBody>
      </p:sp>
      <p:sp>
        <p:nvSpPr>
          <p:cNvPr id="9241" name="Rectangle 52"/>
          <p:cNvSpPr>
            <a:spLocks noChangeArrowheads="1"/>
          </p:cNvSpPr>
          <p:nvPr/>
        </p:nvSpPr>
        <p:spPr bwMode="auto">
          <a:xfrm>
            <a:off x="31750" y="2074863"/>
            <a:ext cx="22701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CA"/>
          </a:p>
        </p:txBody>
      </p:sp>
      <p:sp>
        <p:nvSpPr>
          <p:cNvPr id="9242" name="Rectangle 54"/>
          <p:cNvSpPr>
            <a:spLocks noChangeArrowheads="1"/>
          </p:cNvSpPr>
          <p:nvPr/>
        </p:nvSpPr>
        <p:spPr bwMode="auto">
          <a:xfrm>
            <a:off x="31750" y="2074863"/>
            <a:ext cx="22701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CA"/>
          </a:p>
        </p:txBody>
      </p:sp>
      <p:graphicFrame>
        <p:nvGraphicFramePr>
          <p:cNvPr id="15120" name="Group 784"/>
          <p:cNvGraphicFramePr>
            <a:graphicFrameLocks noGrp="1"/>
          </p:cNvGraphicFramePr>
          <p:nvPr/>
        </p:nvGraphicFramePr>
        <p:xfrm>
          <a:off x="3059113" y="1555750"/>
          <a:ext cx="2070100" cy="274638"/>
        </p:xfrm>
        <a:graphic>
          <a:graphicData uri="http://schemas.openxmlformats.org/drawingml/2006/table">
            <a:tbl>
              <a:tblPr/>
              <a:tblGrid>
                <a:gridCol w="517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255" name="Rectangle 78"/>
          <p:cNvSpPr>
            <a:spLocks noChangeArrowheads="1"/>
          </p:cNvSpPr>
          <p:nvPr/>
        </p:nvSpPr>
        <p:spPr bwMode="auto">
          <a:xfrm>
            <a:off x="31750" y="2713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CA"/>
          </a:p>
        </p:txBody>
      </p:sp>
      <p:graphicFrame>
        <p:nvGraphicFramePr>
          <p:cNvPr id="15121" name="Group 785"/>
          <p:cNvGraphicFramePr>
            <a:graphicFrameLocks noGrp="1"/>
          </p:cNvGraphicFramePr>
          <p:nvPr/>
        </p:nvGraphicFramePr>
        <p:xfrm>
          <a:off x="611188" y="3414713"/>
          <a:ext cx="7200900" cy="274638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4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4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174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9208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561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825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825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8416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5561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561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825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130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180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240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260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304" name="Rectangle 179"/>
          <p:cNvSpPr>
            <a:spLocks noChangeArrowheads="1"/>
          </p:cNvSpPr>
          <p:nvPr/>
        </p:nvSpPr>
        <p:spPr bwMode="auto">
          <a:xfrm>
            <a:off x="3175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CA"/>
          </a:p>
        </p:txBody>
      </p:sp>
      <p:sp>
        <p:nvSpPr>
          <p:cNvPr id="9305" name="Rectangle 180"/>
          <p:cNvSpPr>
            <a:spLocks noChangeArrowheads="1"/>
          </p:cNvSpPr>
          <p:nvPr/>
        </p:nvSpPr>
        <p:spPr bwMode="auto">
          <a:xfrm>
            <a:off x="3175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CA"/>
          </a:p>
        </p:txBody>
      </p:sp>
      <p:graphicFrame>
        <p:nvGraphicFramePr>
          <p:cNvPr id="15094" name="Group 758"/>
          <p:cNvGraphicFramePr>
            <a:graphicFrameLocks noGrp="1"/>
          </p:cNvGraphicFramePr>
          <p:nvPr/>
        </p:nvGraphicFramePr>
        <p:xfrm>
          <a:off x="250825" y="4652963"/>
          <a:ext cx="8713788" cy="731520"/>
        </p:xfrm>
        <a:graphic>
          <a:graphicData uri="http://schemas.openxmlformats.org/drawingml/2006/table">
            <a:tbl>
              <a:tblPr/>
              <a:tblGrid>
                <a:gridCol w="282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4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4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4446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3338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144462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150812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404813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182562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420688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</a:tblGrid>
              <a:tr h="69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180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240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260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80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140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270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170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275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5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A668A9-ACA3-4148-B919-0FEBDD2354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B-tree example: insert 40</a:t>
            </a:r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 flipH="1">
            <a:off x="971550" y="1830388"/>
            <a:ext cx="2078038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46" name="Line 5"/>
          <p:cNvSpPr>
            <a:spLocks noChangeShapeType="1"/>
          </p:cNvSpPr>
          <p:nvPr/>
        </p:nvSpPr>
        <p:spPr bwMode="auto">
          <a:xfrm>
            <a:off x="4643438" y="1830388"/>
            <a:ext cx="1655762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47" name="Line 6"/>
          <p:cNvSpPr>
            <a:spLocks noChangeShapeType="1"/>
          </p:cNvSpPr>
          <p:nvPr/>
        </p:nvSpPr>
        <p:spPr bwMode="auto">
          <a:xfrm flipH="1">
            <a:off x="2627313" y="1830388"/>
            <a:ext cx="933450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48" name="Line 7"/>
          <p:cNvSpPr>
            <a:spLocks noChangeShapeType="1"/>
          </p:cNvSpPr>
          <p:nvPr/>
        </p:nvSpPr>
        <p:spPr bwMode="auto">
          <a:xfrm>
            <a:off x="4067175" y="1830388"/>
            <a:ext cx="865188" cy="1584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49" name="Line 8"/>
          <p:cNvSpPr>
            <a:spLocks noChangeShapeType="1"/>
          </p:cNvSpPr>
          <p:nvPr/>
        </p:nvSpPr>
        <p:spPr bwMode="auto">
          <a:xfrm flipH="1">
            <a:off x="395288" y="3702050"/>
            <a:ext cx="215900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50" name="Line 9"/>
          <p:cNvSpPr>
            <a:spLocks noChangeShapeType="1"/>
          </p:cNvSpPr>
          <p:nvPr/>
        </p:nvSpPr>
        <p:spPr bwMode="auto">
          <a:xfrm flipH="1">
            <a:off x="827088" y="3702050"/>
            <a:ext cx="215900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51" name="Line 10"/>
          <p:cNvSpPr>
            <a:spLocks noChangeShapeType="1"/>
          </p:cNvSpPr>
          <p:nvPr/>
        </p:nvSpPr>
        <p:spPr bwMode="auto">
          <a:xfrm flipH="1">
            <a:off x="1330325" y="3702050"/>
            <a:ext cx="144463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52" name="Line 11"/>
          <p:cNvSpPr>
            <a:spLocks noChangeShapeType="1"/>
          </p:cNvSpPr>
          <p:nvPr/>
        </p:nvSpPr>
        <p:spPr bwMode="auto">
          <a:xfrm>
            <a:off x="1906588" y="3702050"/>
            <a:ext cx="0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53" name="Line 12"/>
          <p:cNvSpPr>
            <a:spLocks noChangeShapeType="1"/>
          </p:cNvSpPr>
          <p:nvPr/>
        </p:nvSpPr>
        <p:spPr bwMode="auto">
          <a:xfrm>
            <a:off x="2339975" y="3702050"/>
            <a:ext cx="287338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54" name="Line 13"/>
          <p:cNvSpPr>
            <a:spLocks noChangeShapeType="1"/>
          </p:cNvSpPr>
          <p:nvPr/>
        </p:nvSpPr>
        <p:spPr bwMode="auto">
          <a:xfrm>
            <a:off x="4859338" y="3702050"/>
            <a:ext cx="647700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55" name="Line 14"/>
          <p:cNvSpPr>
            <a:spLocks noChangeShapeType="1"/>
          </p:cNvSpPr>
          <p:nvPr/>
        </p:nvSpPr>
        <p:spPr bwMode="auto">
          <a:xfrm>
            <a:off x="4427538" y="3702050"/>
            <a:ext cx="503237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56" name="Line 15"/>
          <p:cNvSpPr>
            <a:spLocks noChangeShapeType="1"/>
          </p:cNvSpPr>
          <p:nvPr/>
        </p:nvSpPr>
        <p:spPr bwMode="auto">
          <a:xfrm>
            <a:off x="3995738" y="3702050"/>
            <a:ext cx="360362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57" name="Line 16"/>
          <p:cNvSpPr>
            <a:spLocks noChangeShapeType="1"/>
          </p:cNvSpPr>
          <p:nvPr/>
        </p:nvSpPr>
        <p:spPr bwMode="auto">
          <a:xfrm>
            <a:off x="3490913" y="3702050"/>
            <a:ext cx="288925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58" name="Line 17"/>
          <p:cNvSpPr>
            <a:spLocks noChangeShapeType="1"/>
          </p:cNvSpPr>
          <p:nvPr/>
        </p:nvSpPr>
        <p:spPr bwMode="auto">
          <a:xfrm>
            <a:off x="2914650" y="3702050"/>
            <a:ext cx="288925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59" name="Line 18"/>
          <p:cNvSpPr>
            <a:spLocks noChangeShapeType="1"/>
          </p:cNvSpPr>
          <p:nvPr/>
        </p:nvSpPr>
        <p:spPr bwMode="auto">
          <a:xfrm>
            <a:off x="6659563" y="3702050"/>
            <a:ext cx="792162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60" name="Line 19"/>
          <p:cNvSpPr>
            <a:spLocks noChangeShapeType="1"/>
          </p:cNvSpPr>
          <p:nvPr/>
        </p:nvSpPr>
        <p:spPr bwMode="auto">
          <a:xfrm>
            <a:off x="6156325" y="3702050"/>
            <a:ext cx="647700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61" name="Line 20"/>
          <p:cNvSpPr>
            <a:spLocks noChangeShapeType="1"/>
          </p:cNvSpPr>
          <p:nvPr/>
        </p:nvSpPr>
        <p:spPr bwMode="auto">
          <a:xfrm>
            <a:off x="5364163" y="3702050"/>
            <a:ext cx="792162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62" name="Line 21"/>
          <p:cNvSpPr>
            <a:spLocks noChangeShapeType="1"/>
          </p:cNvSpPr>
          <p:nvPr/>
        </p:nvSpPr>
        <p:spPr bwMode="auto">
          <a:xfrm>
            <a:off x="7523163" y="3702050"/>
            <a:ext cx="1008062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10263" name="Line 22"/>
          <p:cNvSpPr>
            <a:spLocks noChangeShapeType="1"/>
          </p:cNvSpPr>
          <p:nvPr/>
        </p:nvSpPr>
        <p:spPr bwMode="auto">
          <a:xfrm>
            <a:off x="7091363" y="3702050"/>
            <a:ext cx="865187" cy="93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22551" name="Group 23"/>
          <p:cNvGraphicFramePr>
            <a:graphicFrameLocks noGrp="1"/>
          </p:cNvGraphicFramePr>
          <p:nvPr/>
        </p:nvGraphicFramePr>
        <p:xfrm>
          <a:off x="3059113" y="1555750"/>
          <a:ext cx="2070100" cy="274638"/>
        </p:xfrm>
        <a:graphic>
          <a:graphicData uri="http://schemas.openxmlformats.org/drawingml/2006/table">
            <a:tbl>
              <a:tblPr/>
              <a:tblGrid>
                <a:gridCol w="517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563" name="Group 35"/>
          <p:cNvGraphicFramePr>
            <a:graphicFrameLocks noGrp="1"/>
          </p:cNvGraphicFramePr>
          <p:nvPr/>
        </p:nvGraphicFramePr>
        <p:xfrm>
          <a:off x="611188" y="3414713"/>
          <a:ext cx="7200900" cy="274638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4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4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174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9208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561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825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825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8416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5561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561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825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130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180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240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260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824" name="Group 296"/>
          <p:cNvGraphicFramePr>
            <a:graphicFrameLocks noGrp="1"/>
          </p:cNvGraphicFramePr>
          <p:nvPr/>
        </p:nvGraphicFramePr>
        <p:xfrm>
          <a:off x="250825" y="4652963"/>
          <a:ext cx="8713788" cy="731520"/>
        </p:xfrm>
        <a:graphic>
          <a:graphicData uri="http://schemas.openxmlformats.org/drawingml/2006/table">
            <a:tbl>
              <a:tblPr/>
              <a:tblGrid>
                <a:gridCol w="282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4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4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30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4446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3338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144462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150812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404813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182562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420688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</a:tblGrid>
              <a:tr h="69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180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240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260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80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140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165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270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</a:rPr>
                        <a:t>40</a:t>
                      </a: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170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275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36000" marR="3600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778</TotalTime>
  <Words>1080</Words>
  <Application>Microsoft Office PowerPoint</Application>
  <PresentationFormat>On-screen Show (4:3)</PresentationFormat>
  <Paragraphs>453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Courier New</vt:lpstr>
      <vt:lpstr>Times New Roman</vt:lpstr>
      <vt:lpstr>Default Design</vt:lpstr>
      <vt:lpstr>Representation of an AVL Node</vt:lpstr>
      <vt:lpstr>AVL insert</vt:lpstr>
      <vt:lpstr>Single rotation – left-left</vt:lpstr>
      <vt:lpstr>Double rotation – right-left</vt:lpstr>
      <vt:lpstr>B Trees  (section 4.7 of textbook)</vt:lpstr>
      <vt:lpstr>B tree definitions</vt:lpstr>
      <vt:lpstr>B tree and Binary Search Tree comparison</vt:lpstr>
      <vt:lpstr>B-tree Example M=5 and L=3</vt:lpstr>
      <vt:lpstr>B-tree example: insert 40</vt:lpstr>
      <vt:lpstr>B-tree example: insert 70</vt:lpstr>
      <vt:lpstr>B-tree example: insert 25</vt:lpstr>
      <vt:lpstr>B-tree example: insert 235</vt:lpstr>
      <vt:lpstr>B-tree example: insert 280</vt:lpstr>
      <vt:lpstr>Heaps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2P03 Week 5</dc:title>
  <dc:creator>Sheridan Houghten</dc:creator>
  <cp:lastModifiedBy>Sheridan Houghten</cp:lastModifiedBy>
  <cp:revision>58</cp:revision>
  <dcterms:created xsi:type="dcterms:W3CDTF">1601-01-01T00:00:00Z</dcterms:created>
  <dcterms:modified xsi:type="dcterms:W3CDTF">2019-09-30T23:03:53Z</dcterms:modified>
</cp:coreProperties>
</file>