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9" r:id="rId2"/>
    <p:sldId id="270" r:id="rId3"/>
    <p:sldId id="271" r:id="rId4"/>
    <p:sldId id="272" r:id="rId5"/>
    <p:sldId id="273" r:id="rId6"/>
    <p:sldId id="274" r:id="rId7"/>
    <p:sldId id="275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66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B6B03679-B854-4CC9-AB35-E79D00F8E264}" type="datetimeFigureOut">
              <a:rPr lang="en-US"/>
              <a:pPr>
                <a:defRPr/>
              </a:pPr>
              <a:t>10/28/2019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25CB3A1C-F209-408B-A946-E0BCD0A217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5745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7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B930BD-B5AB-4D0A-9D1D-D89B8E0DDF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7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23184D-9C5F-43CA-94DB-8ED8BFD674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7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FF8CA6-D86E-4BD5-BABC-571AB7A1E4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7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29BD8E-B78B-483D-AAE8-56DB521097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7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46A96C-C5F3-459E-80DF-09403B4E92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7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00BB2C-D7BF-4796-8A77-D65E49CF16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7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71F804-2569-4AAB-8A26-4646AC0681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7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B1A427-6DFD-4250-8B98-B6E51161E1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7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8E23C6-312B-48A7-A9CF-77A80B597A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7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E9FCDB-CA08-4EC2-B40D-74C89DC12E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7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219238-3EAF-47E4-BAAF-7136EC94CD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</a:defRPr>
            </a:lvl1pPr>
          </a:lstStyle>
          <a:p>
            <a:pPr>
              <a:defRPr/>
            </a:pPr>
            <a:r>
              <a:rPr lang="en-US"/>
              <a:t>COSC 2P03 Week 7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Times New Roman" charset="0"/>
              </a:defRPr>
            </a:lvl1pPr>
          </a:lstStyle>
          <a:p>
            <a:pPr>
              <a:defRPr/>
            </a:pPr>
            <a:fld id="{E00CCA32-8FC2-4D05-AC9A-F04C9759A0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Radix Sort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000"/>
              <a:t>We want to sort list </a:t>
            </a:r>
            <a:r>
              <a:rPr lang="en-US" sz="2000">
                <a:latin typeface="Courier New" pitchFamily="49" charset="0"/>
              </a:rPr>
              <a:t>L</a:t>
            </a:r>
            <a:r>
              <a:rPr lang="en-US" sz="2000"/>
              <a:t> based on columns </a:t>
            </a:r>
            <a:r>
              <a:rPr lang="en-US" sz="2000">
                <a:latin typeface="Courier New" pitchFamily="49" charset="0"/>
              </a:rPr>
              <a:t>firstCol</a:t>
            </a:r>
            <a:r>
              <a:rPr lang="en-US" sz="2000"/>
              <a:t> to </a:t>
            </a:r>
            <a:r>
              <a:rPr lang="en-US" sz="2000">
                <a:latin typeface="Courier New" pitchFamily="49" charset="0"/>
              </a:rPr>
              <a:t>lastCol</a:t>
            </a:r>
            <a:r>
              <a:rPr lang="en-US" sz="2000"/>
              <a:t>.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en-US" sz="2000"/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000">
                <a:latin typeface="Courier New" pitchFamily="49" charset="0"/>
              </a:rPr>
              <a:t>radixSort(L, firstCol, lastCol)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000">
                <a:latin typeface="Courier New" pitchFamily="49" charset="0"/>
              </a:rPr>
              <a:t>{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000">
                <a:latin typeface="Courier New" pitchFamily="49" charset="0"/>
              </a:rPr>
              <a:t>  for(j = lastCol; j &gt;= firstCol; j--)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000">
                <a:latin typeface="Courier New" pitchFamily="49" charset="0"/>
              </a:rPr>
              <a:t>  {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000">
                <a:latin typeface="Courier New" pitchFamily="49" charset="0"/>
              </a:rPr>
              <a:t>    for each element E of L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000">
                <a:latin typeface="Courier New" pitchFamily="49" charset="0"/>
              </a:rPr>
              <a:t>    {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000">
                <a:latin typeface="Courier New" pitchFamily="49" charset="0"/>
              </a:rPr>
              <a:t>      d = j’th column of E;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000">
                <a:latin typeface="Courier New" pitchFamily="49" charset="0"/>
              </a:rPr>
              <a:t>		add E to bucket[d];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000">
                <a:latin typeface="Courier New" pitchFamily="49" charset="0"/>
              </a:rPr>
              <a:t>    }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000">
                <a:latin typeface="Courier New" pitchFamily="49" charset="0"/>
              </a:rPr>
              <a:t>    concatenate all buckets;	//can be omitted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000">
                <a:latin typeface="Courier New" pitchFamily="49" charset="0"/>
              </a:rPr>
              <a:t>  }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000">
                <a:latin typeface="Courier New" pitchFamily="49" charset="0"/>
              </a:rPr>
              <a:t>}</a:t>
            </a:r>
          </a:p>
        </p:txBody>
      </p:sp>
      <p:sp>
        <p:nvSpPr>
          <p:cNvPr id="205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F828CE8-3FF0-46DC-959F-DA29A84D36F7}" type="slidenum">
              <a:rPr lang="en-US" smtClean="0">
                <a:latin typeface="Times New Roman" pitchFamily="18" charset="0"/>
              </a:rPr>
              <a:pPr/>
              <a:t>1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053" name="Footer Placeholder 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>
                <a:latin typeface="Times New Roman" pitchFamily="18" charset="0"/>
              </a:rPr>
              <a:t>COSC 2P03 Week 7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QuickSort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en-US"/>
              <a:t>Choose a pivot element.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/>
              <a:t>Partition based on the pivot:</a:t>
            </a:r>
          </a:p>
          <a:p>
            <a:pPr marL="990600" lvl="1" indent="-533400" eaLnBrk="1" hangingPunct="1"/>
            <a:r>
              <a:rPr lang="en-US"/>
              <a:t>Put everything less than pivot in left sublist</a:t>
            </a:r>
          </a:p>
          <a:p>
            <a:pPr marL="990600" lvl="1" indent="-533400" eaLnBrk="1" hangingPunct="1"/>
            <a:r>
              <a:rPr lang="en-US"/>
              <a:t>Put everything greater than pivot in right sublist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/>
              <a:t>Repeat for each sublist until the entire list is sorted.</a:t>
            </a:r>
          </a:p>
        </p:txBody>
      </p:sp>
      <p:sp>
        <p:nvSpPr>
          <p:cNvPr id="307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ECBC19B-EC20-4A3E-AC2C-0E4A52A6EAB7}" type="slidenum">
              <a:rPr lang="en-US" smtClean="0">
                <a:latin typeface="Times New Roman" pitchFamily="18" charset="0"/>
              </a:rPr>
              <a:pPr/>
              <a:t>2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3077" name="Footer Placeholder 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>
                <a:latin typeface="Times New Roman" pitchFamily="18" charset="0"/>
              </a:rPr>
              <a:t>COSC 2P03 Week 7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404813"/>
            <a:ext cx="8136135" cy="792162"/>
          </a:xfrm>
        </p:spPr>
        <p:txBody>
          <a:bodyPr/>
          <a:lstStyle/>
          <a:p>
            <a:pPr eaLnBrk="1" hangingPunct="1"/>
            <a:r>
              <a:rPr lang="en-US" dirty="0"/>
              <a:t>Partition Algorithm (see Fig. 7.15)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268413"/>
            <a:ext cx="8280400" cy="49688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1800" dirty="0"/>
              <a:t>Partitions an array </a:t>
            </a:r>
            <a:r>
              <a:rPr lang="en-US" sz="1800" dirty="0">
                <a:latin typeface="Courier New" pitchFamily="49" charset="0"/>
              </a:rPr>
              <a:t>A[</a:t>
            </a:r>
            <a:r>
              <a:rPr lang="en-US" sz="1800" dirty="0" err="1">
                <a:latin typeface="Courier New" pitchFamily="49" charset="0"/>
              </a:rPr>
              <a:t>left..right</a:t>
            </a:r>
            <a:r>
              <a:rPr lang="en-US" sz="1800" dirty="0">
                <a:latin typeface="Courier New" pitchFamily="49" charset="0"/>
              </a:rPr>
              <a:t>]</a:t>
            </a:r>
            <a:r>
              <a:rPr lang="en-US" sz="1800" dirty="0"/>
              <a:t> of integers based on </a:t>
            </a:r>
            <a:r>
              <a:rPr lang="en-US" sz="1800" dirty="0">
                <a:latin typeface="Courier New" pitchFamily="49" charset="0"/>
              </a:rPr>
              <a:t>pivot</a:t>
            </a:r>
            <a:r>
              <a:rPr lang="en-US" sz="1800" dirty="0"/>
              <a:t>, which is in </a:t>
            </a:r>
            <a:r>
              <a:rPr lang="en-US" sz="1800" dirty="0">
                <a:latin typeface="Courier New" pitchFamily="49" charset="0"/>
              </a:rPr>
              <a:t>A[right]</a:t>
            </a:r>
            <a:r>
              <a:rPr lang="en-US" sz="1800" dirty="0"/>
              <a:t>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800" dirty="0"/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partition(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left,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right,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pivot)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800" dirty="0">
                <a:latin typeface="Courier New" pitchFamily="49" charset="0"/>
              </a:rPr>
              <a:t>{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= left-1;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j = right;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800" dirty="0">
                <a:latin typeface="Courier New" pitchFamily="49" charset="0"/>
              </a:rPr>
              <a:t>  while(true)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800" dirty="0">
                <a:latin typeface="Courier New" pitchFamily="49" charset="0"/>
              </a:rPr>
              <a:t>  {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800" dirty="0">
                <a:latin typeface="Courier New" pitchFamily="49" charset="0"/>
              </a:rPr>
              <a:t>    while(A[++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] &lt; pivot)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800" dirty="0">
                <a:latin typeface="Courier New" pitchFamily="49" charset="0"/>
              </a:rPr>
              <a:t>		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800" dirty="0">
                <a:latin typeface="Courier New" pitchFamily="49" charset="0"/>
              </a:rPr>
              <a:t>    while(A[--j] &gt; pivot)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800" dirty="0">
                <a:latin typeface="Courier New" pitchFamily="49" charset="0"/>
              </a:rPr>
              <a:t>		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800" dirty="0">
                <a:latin typeface="Courier New" pitchFamily="49" charset="0"/>
              </a:rPr>
              <a:t>    if(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 &gt;= j)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800" dirty="0">
                <a:latin typeface="Courier New" pitchFamily="49" charset="0"/>
              </a:rPr>
              <a:t>		break;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800" dirty="0">
                <a:latin typeface="Courier New" pitchFamily="49" charset="0"/>
              </a:rPr>
              <a:t>    else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800" dirty="0">
                <a:latin typeface="Courier New" pitchFamily="49" charset="0"/>
              </a:rPr>
              <a:t>		</a:t>
            </a:r>
            <a:r>
              <a:rPr lang="en-US" sz="1800" dirty="0" err="1">
                <a:latin typeface="Courier New" pitchFamily="49" charset="0"/>
              </a:rPr>
              <a:t>swapReferences</a:t>
            </a:r>
            <a:r>
              <a:rPr lang="en-US" sz="1800" dirty="0">
                <a:latin typeface="Courier New" pitchFamily="49" charset="0"/>
              </a:rPr>
              <a:t>(</a:t>
            </a:r>
            <a:r>
              <a:rPr lang="en-US" sz="1800" dirty="0" err="1">
                <a:latin typeface="Courier New" pitchFamily="49" charset="0"/>
              </a:rPr>
              <a:t>A,i,j</a:t>
            </a:r>
            <a:r>
              <a:rPr lang="en-US" sz="1800" dirty="0">
                <a:latin typeface="Courier New" pitchFamily="49" charset="0"/>
              </a:rPr>
              <a:t>)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800" dirty="0">
                <a:latin typeface="Courier New" pitchFamily="49" charset="0"/>
              </a:rPr>
              <a:t>  }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swapReferences</a:t>
            </a:r>
            <a:r>
              <a:rPr lang="en-US" sz="1800" dirty="0">
                <a:latin typeface="Courier New" pitchFamily="49" charset="0"/>
              </a:rPr>
              <a:t>(</a:t>
            </a:r>
            <a:r>
              <a:rPr lang="en-US" sz="1800" dirty="0" err="1">
                <a:latin typeface="Courier New" pitchFamily="49" charset="0"/>
              </a:rPr>
              <a:t>A,i,right</a:t>
            </a:r>
            <a:r>
              <a:rPr lang="en-US" sz="1800" dirty="0">
                <a:latin typeface="Courier New" pitchFamily="49" charset="0"/>
              </a:rPr>
              <a:t>); // put pivot in correct spot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800" dirty="0">
                <a:latin typeface="Courier New" pitchFamily="49" charset="0"/>
              </a:rPr>
              <a:t>    return </a:t>
            </a:r>
            <a:r>
              <a:rPr lang="en-US" sz="1800" dirty="0" err="1">
                <a:latin typeface="Courier New" pitchFamily="49" charset="0"/>
              </a:rPr>
              <a:t>i</a:t>
            </a:r>
            <a:r>
              <a:rPr lang="en-US" sz="1800" dirty="0">
                <a:latin typeface="Courier New" pitchFamily="49" charset="0"/>
              </a:rPr>
              <a:t>;			  // return new pivot location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41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D752944-7117-4472-A33C-ACB05519F3AB}" type="slidenum">
              <a:rPr lang="en-US" smtClean="0">
                <a:latin typeface="Times New Roman" pitchFamily="18" charset="0"/>
              </a:rPr>
              <a:pPr/>
              <a:t>3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4101" name="Footer Placeholder 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>
                <a:latin typeface="Times New Roman" pitchFamily="18" charset="0"/>
              </a:rPr>
              <a:t>COSC 2P03 Week 7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609600"/>
            <a:ext cx="8424936" cy="1143000"/>
          </a:xfrm>
        </p:spPr>
        <p:txBody>
          <a:bodyPr/>
          <a:lstStyle/>
          <a:p>
            <a:pPr eaLnBrk="1" hangingPunct="1"/>
            <a:r>
              <a:rPr lang="en-US" dirty="0"/>
              <a:t>Quicksort Algorithm (See Fig. 7.15)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400"/>
              <a:t>Suppose we want to sort an array A[left..right].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en-US" sz="2000"/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000">
                <a:latin typeface="Courier New" pitchFamily="49" charset="0"/>
              </a:rPr>
              <a:t>QuickSort(int left, int right)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000">
                <a:latin typeface="Courier New" pitchFamily="49" charset="0"/>
              </a:rPr>
              <a:t>{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000">
                <a:latin typeface="Courier New" pitchFamily="49" charset="0"/>
              </a:rPr>
              <a:t>  if(right &lt;= left)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000">
                <a:latin typeface="Courier New" pitchFamily="49" charset="0"/>
              </a:rPr>
              <a:t>    return;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000">
                <a:latin typeface="Courier New" pitchFamily="49" charset="0"/>
              </a:rPr>
              <a:t>  else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000">
                <a:latin typeface="Courier New" pitchFamily="49" charset="0"/>
              </a:rPr>
              <a:t>  {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000">
                <a:latin typeface="Courier New" pitchFamily="49" charset="0"/>
              </a:rPr>
              <a:t>	  pivot = A[right];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000">
                <a:latin typeface="Courier New" pitchFamily="49" charset="0"/>
              </a:rPr>
              <a:t>	  pivotIndex = partition(left, right, pivot);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000">
                <a:latin typeface="Courier New" pitchFamily="49" charset="0"/>
              </a:rPr>
              <a:t>	  QuickSort(left, pivotIndex-1);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000">
                <a:latin typeface="Courier New" pitchFamily="49" charset="0"/>
              </a:rPr>
              <a:t>	  QuickSort(pivotIndex+1, right);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000">
                <a:latin typeface="Courier New" pitchFamily="49" charset="0"/>
              </a:rPr>
              <a:t>  }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000">
                <a:latin typeface="Courier New" pitchFamily="49" charset="0"/>
              </a:rPr>
              <a:t>}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en-US" sz="2000"/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400" b="1"/>
              <a:t>Note: </a:t>
            </a:r>
            <a:r>
              <a:rPr lang="en-US" sz="2400"/>
              <a:t>alternate pivot choices can give better performance.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en-US" sz="2000">
              <a:latin typeface="Courier New" pitchFamily="49" charset="0"/>
            </a:endParaRPr>
          </a:p>
        </p:txBody>
      </p:sp>
      <p:sp>
        <p:nvSpPr>
          <p:cNvPr id="51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B44B0F0-8C52-4859-8A43-FA186E957BE7}" type="slidenum">
              <a:rPr lang="en-US" smtClean="0">
                <a:latin typeface="Times New Roman" pitchFamily="18" charset="0"/>
              </a:rPr>
              <a:pPr/>
              <a:t>4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5125" name="Footer Placeholder 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>
                <a:latin typeface="Times New Roman" pitchFamily="18" charset="0"/>
              </a:rPr>
              <a:t>COSC 2P03 Week 7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714375" y="428625"/>
            <a:ext cx="7772400" cy="642938"/>
          </a:xfrm>
        </p:spPr>
        <p:txBody>
          <a:bodyPr/>
          <a:lstStyle/>
          <a:p>
            <a:pPr eaLnBrk="1" hangingPunct="1"/>
            <a:r>
              <a:rPr lang="en-US" dirty="0"/>
              <a:t>Merge Algorithm (see Fig. 7.10)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063" y="1071563"/>
            <a:ext cx="8143875" cy="5143500"/>
          </a:xfrm>
        </p:spPr>
        <p:txBody>
          <a:bodyPr/>
          <a:lstStyle/>
          <a:p>
            <a:pPr eaLnBrk="1" hangingPunct="1"/>
            <a:r>
              <a:rPr lang="en-US" sz="2400"/>
              <a:t>Assume </a:t>
            </a:r>
            <a:r>
              <a:rPr lang="en-US" sz="1800">
                <a:latin typeface="Courier New" pitchFamily="49" charset="0"/>
                <a:cs typeface="Courier New" pitchFamily="49" charset="0"/>
              </a:rPr>
              <a:t>A[leftPos, rightPos-1] </a:t>
            </a:r>
            <a:r>
              <a:rPr lang="en-US" sz="2400"/>
              <a:t>and </a:t>
            </a:r>
            <a:r>
              <a:rPr lang="en-US" sz="1800">
                <a:latin typeface="Courier New" pitchFamily="49" charset="0"/>
                <a:cs typeface="Courier New" pitchFamily="49" charset="0"/>
              </a:rPr>
              <a:t>A[rightPos,rightEnd]</a:t>
            </a:r>
            <a:r>
              <a:rPr lang="en-US" sz="2400"/>
              <a:t> are both already sorted.</a:t>
            </a:r>
          </a:p>
          <a:p>
            <a:pPr eaLnBrk="1" hangingPunct="1"/>
            <a:r>
              <a:rPr lang="en-US" sz="2400"/>
              <a:t>Merge them and store result in </a:t>
            </a:r>
            <a:r>
              <a:rPr lang="en-US" sz="2000">
                <a:latin typeface="Courier New" pitchFamily="49" charset="0"/>
                <a:cs typeface="Courier New" pitchFamily="49" charset="0"/>
              </a:rPr>
              <a:t>A[leftPos,rightEnd]</a:t>
            </a:r>
            <a:r>
              <a:rPr lang="en-US" sz="2400"/>
              <a:t>. 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en-US" sz="180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800">
                <a:latin typeface="Courier New" pitchFamily="49" charset="0"/>
              </a:rPr>
              <a:t>Merge(A, tmp, leftPos, rightPos, rightEnd)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800">
                <a:latin typeface="Courier New" pitchFamily="49" charset="0"/>
              </a:rPr>
              <a:t>{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800">
                <a:latin typeface="Courier New" pitchFamily="49" charset="0"/>
              </a:rPr>
              <a:t>  leftEnd = rightPos-1;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800">
                <a:latin typeface="Courier New" pitchFamily="49" charset="0"/>
              </a:rPr>
              <a:t>  tmpPos = leftPos;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800">
                <a:latin typeface="Courier New" pitchFamily="49" charset="0"/>
              </a:rPr>
              <a:t>  numElements = rightEnd-leftPos+1;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800">
                <a:latin typeface="Courier New" pitchFamily="49" charset="0"/>
              </a:rPr>
              <a:t>  while(leftPos &lt;= leftEnd &amp;&amp; rightPos &lt;= rightEnd)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800">
                <a:latin typeface="Courier New" pitchFamily="49" charset="0"/>
              </a:rPr>
              <a:t>    if(A[leftPos] &lt;= A[rightPos])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800">
                <a:latin typeface="Courier New" pitchFamily="49" charset="0"/>
              </a:rPr>
              <a:t>		tmp[tmpPos++] = A[leftPos++];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800">
                <a:latin typeface="Courier New" pitchFamily="49" charset="0"/>
              </a:rPr>
              <a:t>    else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800">
                <a:latin typeface="Courier New" pitchFamily="49" charset="0"/>
              </a:rPr>
              <a:t>		tmp[tmpPos++] = A[rightPos++];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800">
                <a:latin typeface="Courier New" pitchFamily="49" charset="0"/>
              </a:rPr>
              <a:t>  while(leftPos &lt;= leftEnd)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800">
                <a:latin typeface="Courier New" pitchFamily="49" charset="0"/>
              </a:rPr>
              <a:t>    tmp[tmpPos++] = A[leftPos++];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800">
                <a:latin typeface="Courier New" pitchFamily="49" charset="0"/>
              </a:rPr>
              <a:t>  while(rightPos &lt;= rightEnd)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800">
                <a:latin typeface="Courier New" pitchFamily="49" charset="0"/>
              </a:rPr>
              <a:t>    tmp[tmpPos++] = A[rightPos++];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800">
                <a:latin typeface="Courier New" pitchFamily="49" charset="0"/>
              </a:rPr>
              <a:t>  for(i = 0; i &lt; numElements; i++,rightEnd--)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800">
                <a:latin typeface="Courier New" pitchFamily="49" charset="0"/>
              </a:rPr>
              <a:t>    A[rightEnd] = tmp[rightEnd];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1800">
                <a:latin typeface="Courier New" pitchFamily="49" charset="0"/>
              </a:rPr>
              <a:t>}</a:t>
            </a:r>
          </a:p>
        </p:txBody>
      </p:sp>
      <p:sp>
        <p:nvSpPr>
          <p:cNvPr id="6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03F2F97-953A-41C4-AB37-F3C1AA5738BD}" type="slidenum">
              <a:rPr lang="en-US" smtClean="0">
                <a:latin typeface="Times New Roman" pitchFamily="18" charset="0"/>
              </a:rPr>
              <a:pPr/>
              <a:t>5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6149" name="Footer Placeholder 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>
                <a:latin typeface="Times New Roman" pitchFamily="18" charset="0"/>
              </a:rPr>
              <a:t>COSC 2P03 Week 7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609600"/>
            <a:ext cx="8064896" cy="1143000"/>
          </a:xfrm>
        </p:spPr>
        <p:txBody>
          <a:bodyPr/>
          <a:lstStyle/>
          <a:p>
            <a:pPr eaLnBrk="1" hangingPunct="1"/>
            <a:r>
              <a:rPr lang="en-US" dirty="0" err="1"/>
              <a:t>Mergesort</a:t>
            </a:r>
            <a:r>
              <a:rPr lang="en-US" dirty="0"/>
              <a:t> Algorithm (see Fig. 7.9)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400">
                <a:latin typeface="Courier New" pitchFamily="49" charset="0"/>
              </a:rPr>
              <a:t>Mergesort(A, tmp, lower, upper)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400">
                <a:latin typeface="Courier New" pitchFamily="49" charset="0"/>
              </a:rPr>
              <a:t>{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400">
                <a:latin typeface="Courier New" pitchFamily="49" charset="0"/>
              </a:rPr>
              <a:t>  if(lower &lt; upper)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400">
                <a:latin typeface="Courier New" pitchFamily="49" charset="0"/>
              </a:rPr>
              <a:t>  {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400">
                <a:latin typeface="Courier New" pitchFamily="49" charset="0"/>
              </a:rPr>
              <a:t>	  mid = (lower+upper)/2; //int division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400">
                <a:latin typeface="Courier New" pitchFamily="49" charset="0"/>
              </a:rPr>
              <a:t>    Mergesort(A, tmp, lower, mid);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400">
                <a:latin typeface="Courier New" pitchFamily="49" charset="0"/>
              </a:rPr>
              <a:t>    Mergesort(A, tmp, mid+1, upper);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400">
                <a:latin typeface="Courier New" pitchFamily="49" charset="0"/>
              </a:rPr>
              <a:t>    Merge(A, tmp, lower, mid+1, upper);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400">
                <a:latin typeface="Courier New" pitchFamily="49" charset="0"/>
              </a:rPr>
              <a:t>  }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400">
                <a:latin typeface="Courier New" pitchFamily="49" charset="0"/>
              </a:rPr>
              <a:t>}</a:t>
            </a:r>
          </a:p>
        </p:txBody>
      </p:sp>
      <p:sp>
        <p:nvSpPr>
          <p:cNvPr id="71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8559BD8-D570-4DC0-B24E-39116708EDC9}" type="slidenum">
              <a:rPr lang="en-US" smtClean="0">
                <a:latin typeface="Times New Roman" pitchFamily="18" charset="0"/>
              </a:rPr>
              <a:pPr/>
              <a:t>6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7173" name="Footer Placeholder 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>
                <a:latin typeface="Times New Roman" pitchFamily="18" charset="0"/>
              </a:rPr>
              <a:t>COSC 2P03 Week 7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404813"/>
            <a:ext cx="7772400" cy="1143000"/>
          </a:xfrm>
        </p:spPr>
        <p:txBody>
          <a:bodyPr/>
          <a:lstStyle/>
          <a:p>
            <a:pPr eaLnBrk="1" hangingPunct="1"/>
            <a:r>
              <a:rPr lang="en-US" sz="4000"/>
              <a:t>Comparison of Sorting Algorithms</a:t>
            </a:r>
          </a:p>
        </p:txBody>
      </p:sp>
      <p:graphicFrame>
        <p:nvGraphicFramePr>
          <p:cNvPr id="39036" name="Group 124"/>
          <p:cNvGraphicFramePr>
            <a:graphicFrameLocks noGrp="1"/>
          </p:cNvGraphicFramePr>
          <p:nvPr/>
        </p:nvGraphicFramePr>
        <p:xfrm>
          <a:off x="214313" y="1857375"/>
          <a:ext cx="8715436" cy="4254500"/>
        </p:xfrm>
        <a:graphic>
          <a:graphicData uri="http://schemas.openxmlformats.org/drawingml/2006/table">
            <a:tbl>
              <a:tblPr/>
              <a:tblGrid>
                <a:gridCol w="14865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23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87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287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0019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2876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835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Best-Case Complexity</a:t>
                      </a:r>
                    </a:p>
                  </a:txBody>
                  <a:tcPr marL="0" marR="0" marT="0" marB="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Avg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-Case Complexity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Worst-Case Complexity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Extra Space </a:t>
                      </a: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Reqd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?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Comments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5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Mergesort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O(n log n)</a:t>
                      </a:r>
                    </a:p>
                  </a:txBody>
                  <a:tcPr marL="0" marR="0" marT="0" marB="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O(n log n)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O(n log n)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Yes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36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Quicksort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O(n log n)</a:t>
                      </a:r>
                    </a:p>
                  </a:txBody>
                  <a:tcPr marL="0" marR="0" marT="0" marB="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O(n log n)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O(n</a:t>
                      </a:r>
                      <a:r>
                        <a:rPr kumimoji="0" lang="en-US" sz="20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2</a:t>
                      </a: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)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No (except sys stack)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CA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Fastest with good pivot choice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35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Heapsort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O(n log n)</a:t>
                      </a:r>
                    </a:p>
                  </a:txBody>
                  <a:tcPr marL="0" marR="0" marT="0" marB="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O(n log n)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O(n log n)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No (using max heap)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CA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35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Radix Sort</a:t>
                      </a:r>
                    </a:p>
                  </a:txBody>
                  <a:tcPr marL="0" marR="0" marT="0" marB="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O(n)</a:t>
                      </a:r>
                    </a:p>
                  </a:txBody>
                  <a:tcPr marL="0" marR="0" marT="0" marB="0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O(n)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O(n)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No (except lists)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Not general purpose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8239" name="Slide Number Placeholder 50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0B50A4F-9B4D-4B99-B697-5A305D6CCD3D}" type="slidenum">
              <a:rPr lang="en-US" smtClean="0">
                <a:latin typeface="Times New Roman" pitchFamily="18" charset="0"/>
              </a:rPr>
              <a:pPr/>
              <a:t>7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8240" name="Footer Placeholder 51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>
                <a:latin typeface="Times New Roman" pitchFamily="18" charset="0"/>
              </a:rPr>
              <a:t>COSC 2P03 Week 7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765</TotalTime>
  <Words>476</Words>
  <Application>Microsoft Office PowerPoint</Application>
  <PresentationFormat>On-screen Show (4:3)</PresentationFormat>
  <Paragraphs>133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Calibri</vt:lpstr>
      <vt:lpstr>Courier New</vt:lpstr>
      <vt:lpstr>Times New Roman</vt:lpstr>
      <vt:lpstr>Default Design</vt:lpstr>
      <vt:lpstr>Radix Sort</vt:lpstr>
      <vt:lpstr>QuickSort</vt:lpstr>
      <vt:lpstr>Partition Algorithm (see Fig. 7.15)</vt:lpstr>
      <vt:lpstr>Quicksort Algorithm (See Fig. 7.15)</vt:lpstr>
      <vt:lpstr>Merge Algorithm (see Fig. 7.10)</vt:lpstr>
      <vt:lpstr>Mergesort Algorithm (see Fig. 7.9)</vt:lpstr>
      <vt:lpstr>Comparison of Sorting Algorithms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COSC 2P03 Week 7 Slides</dc:title>
  <dc:creator>watskh</dc:creator>
  <cp:lastModifiedBy>Sheridan Houghten</cp:lastModifiedBy>
  <cp:revision>51</cp:revision>
  <dcterms:created xsi:type="dcterms:W3CDTF">1601-01-01T00:00:00Z</dcterms:created>
  <dcterms:modified xsi:type="dcterms:W3CDTF">2019-10-28T12:50:36Z</dcterms:modified>
</cp:coreProperties>
</file>