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1" r:id="rId2"/>
    <p:sldId id="272" r:id="rId3"/>
    <p:sldId id="273" r:id="rId4"/>
    <p:sldId id="269" r:id="rId5"/>
    <p:sldId id="270" r:id="rId6"/>
  </p:sldIdLst>
  <p:sldSz cx="9144000" cy="6858000" type="screen4x3"/>
  <p:notesSz cx="6934200" cy="9234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66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772525"/>
            <a:ext cx="3005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pPr>
              <a:defRPr/>
            </a:pPr>
            <a:fld id="{676ACBB6-DC47-4164-AD64-05537C73EC3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DCDD703-4E97-4045-B6AB-BDF0EC86CED9}" type="datetimeFigureOut">
              <a:rPr lang="en-US"/>
              <a:pPr>
                <a:defRPr/>
              </a:pPr>
              <a:t>11/4/2019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72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738" y="4386263"/>
            <a:ext cx="5546725" cy="4156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0938"/>
            <a:ext cx="3005138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475" y="8770938"/>
            <a:ext cx="3005138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F4592A3-4B2E-41D0-B2DF-65C020CD47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0090D-316E-46F9-8BAC-92FA560D5B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22FA1-0DD8-4554-870E-959767BBBA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96555-BA85-4C97-9C16-7E2EE975F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08B3D-9A6C-45BE-B041-CAADC540FB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01EC2C-FBE2-4A77-8F03-2680080CC2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8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83096-5BB3-4A67-BBC7-DCBE76525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8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52105-57AB-43E2-AFAC-F5BEC72DBF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8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6BBA4-0F27-4EE9-AC97-47927CC854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8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75450E-1305-40F9-91E0-80F4E10BB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8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2B20B-20B1-4501-9BF5-4D8AC8BB10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8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E6F8B-17FD-43B2-9B46-B968605D68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COSC 2P03 Week 8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7E37E1-7218-4422-95B5-FE879593A5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Graphs – Adjacency Matrix</a:t>
            </a:r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>
          <a:xfrm>
            <a:off x="428625" y="1681162"/>
            <a:ext cx="8286750" cy="4414838"/>
          </a:xfrm>
        </p:spPr>
        <p:txBody>
          <a:bodyPr/>
          <a:lstStyle/>
          <a:p>
            <a:r>
              <a:rPr lang="en-US" dirty="0"/>
              <a:t>Graph with N vertices: </a:t>
            </a:r>
            <a:r>
              <a:rPr lang="en-US" dirty="0" err="1"/>
              <a:t>NxN</a:t>
            </a:r>
            <a:r>
              <a:rPr lang="en-US" dirty="0"/>
              <a:t> adjacency matrix</a:t>
            </a:r>
          </a:p>
          <a:p>
            <a:r>
              <a:rPr lang="en-US" dirty="0"/>
              <a:t>A[</a:t>
            </a:r>
            <a:r>
              <a:rPr lang="en-US" i="1" dirty="0" err="1"/>
              <a:t>i</a:t>
            </a:r>
            <a:r>
              <a:rPr lang="en-US" dirty="0"/>
              <a:t>][</a:t>
            </a:r>
            <a:r>
              <a:rPr lang="en-US" i="1" dirty="0"/>
              <a:t>j</a:t>
            </a:r>
            <a:r>
              <a:rPr lang="en-US" dirty="0"/>
              <a:t>] = 1 if vertex </a:t>
            </a:r>
            <a:r>
              <a:rPr lang="en-US" i="1" dirty="0" err="1"/>
              <a:t>i</a:t>
            </a:r>
            <a:r>
              <a:rPr lang="en-US" dirty="0"/>
              <a:t> is adjacent to vertex </a:t>
            </a:r>
            <a:r>
              <a:rPr lang="en-US" i="1" dirty="0"/>
              <a:t>j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		0 otherwise</a:t>
            </a:r>
          </a:p>
          <a:p>
            <a:pPr>
              <a:buFontTx/>
              <a:buNone/>
            </a:pPr>
            <a:endParaRPr lang="en-US" dirty="0"/>
          </a:p>
        </p:txBody>
      </p:sp>
      <p:sp>
        <p:nvSpPr>
          <p:cNvPr id="205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8</a:t>
            </a:r>
          </a:p>
        </p:txBody>
      </p:sp>
      <p:sp>
        <p:nvSpPr>
          <p:cNvPr id="205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DC83B69-9752-4BBA-858A-6762ACA13FB8}" type="slidenum">
              <a:rPr lang="en-US" smtClean="0"/>
              <a:pPr/>
              <a:t>1</a:t>
            </a:fld>
            <a:endParaRPr lang="en-US"/>
          </a:p>
        </p:txBody>
      </p:sp>
      <p:grpSp>
        <p:nvGrpSpPr>
          <p:cNvPr id="2054" name="Group 21"/>
          <p:cNvGrpSpPr>
            <a:grpSpLocks/>
          </p:cNvGrpSpPr>
          <p:nvPr/>
        </p:nvGrpSpPr>
        <p:grpSpPr bwMode="auto">
          <a:xfrm>
            <a:off x="571500" y="3714750"/>
            <a:ext cx="2928938" cy="1462088"/>
            <a:chOff x="1285852" y="3786190"/>
            <a:chExt cx="2928958" cy="1461797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428728" y="4000460"/>
              <a:ext cx="1643074" cy="158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929559" y="4499630"/>
              <a:ext cx="999926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428728" y="4000460"/>
              <a:ext cx="1643074" cy="99992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cxnSpLocks/>
              <a:endCxn id="2115" idx="1"/>
            </p:cNvCxnSpPr>
            <p:nvPr/>
          </p:nvCxnSpPr>
          <p:spPr>
            <a:xfrm>
              <a:off x="3071802" y="4000460"/>
              <a:ext cx="857256" cy="51662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428728" y="5000386"/>
              <a:ext cx="1643074" cy="158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11" name="TextBox 15"/>
            <p:cNvSpPr txBox="1">
              <a:spLocks noChangeArrowheads="1"/>
            </p:cNvSpPr>
            <p:nvPr/>
          </p:nvSpPr>
          <p:spPr bwMode="auto">
            <a:xfrm>
              <a:off x="1285852" y="3786190"/>
              <a:ext cx="285752" cy="46166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rIns="0" anchor="ctr">
              <a:spAutoFit/>
            </a:bodyPr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2112" name="TextBox 16"/>
            <p:cNvSpPr txBox="1">
              <a:spLocks noChangeArrowheads="1"/>
            </p:cNvSpPr>
            <p:nvPr/>
          </p:nvSpPr>
          <p:spPr bwMode="auto">
            <a:xfrm>
              <a:off x="1285852" y="4786322"/>
              <a:ext cx="285752" cy="46166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rIns="0" anchor="ctr">
              <a:spAutoFit/>
            </a:bodyPr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2113" name="TextBox 17"/>
            <p:cNvSpPr txBox="1">
              <a:spLocks noChangeArrowheads="1"/>
            </p:cNvSpPr>
            <p:nvPr/>
          </p:nvSpPr>
          <p:spPr bwMode="auto">
            <a:xfrm>
              <a:off x="2786050" y="3786190"/>
              <a:ext cx="285752" cy="46166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rIns="0" anchor="ctr">
              <a:spAutoFit/>
            </a:bodyPr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2114" name="TextBox 18"/>
            <p:cNvSpPr txBox="1">
              <a:spLocks noChangeArrowheads="1"/>
            </p:cNvSpPr>
            <p:nvPr/>
          </p:nvSpPr>
          <p:spPr bwMode="auto">
            <a:xfrm>
              <a:off x="2928926" y="4786322"/>
              <a:ext cx="285752" cy="46166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rIns="0" anchor="ctr">
              <a:spAutoFit/>
            </a:bodyPr>
            <a:lstStyle/>
            <a:p>
              <a:pPr algn="ctr"/>
              <a:r>
                <a:rPr lang="en-US"/>
                <a:t>D</a:t>
              </a:r>
            </a:p>
          </p:txBody>
        </p:sp>
        <p:sp>
          <p:nvSpPr>
            <p:cNvPr id="2115" name="TextBox 19"/>
            <p:cNvSpPr txBox="1">
              <a:spLocks noChangeArrowheads="1"/>
            </p:cNvSpPr>
            <p:nvPr/>
          </p:nvSpPr>
          <p:spPr bwMode="auto">
            <a:xfrm>
              <a:off x="3929058" y="4286256"/>
              <a:ext cx="285752" cy="46166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rIns="0" anchor="ctr">
              <a:spAutoFit/>
            </a:bodyPr>
            <a:lstStyle/>
            <a:p>
              <a:pPr algn="ctr"/>
              <a:r>
                <a:rPr lang="en-US"/>
                <a:t>E</a:t>
              </a:r>
            </a:p>
          </p:txBody>
        </p:sp>
      </p:grpSp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3929063" y="3429000"/>
          <a:ext cx="4857786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96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96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96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96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96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6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</a:p>
                  </a:txBody>
                  <a:tcPr marL="0" marR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Graphs – Adjacency List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685800" y="1643063"/>
            <a:ext cx="7772400" cy="4452937"/>
          </a:xfrm>
        </p:spPr>
        <p:txBody>
          <a:bodyPr/>
          <a:lstStyle/>
          <a:p>
            <a:r>
              <a:rPr lang="en-US" dirty="0"/>
              <a:t>Array of linked lists</a:t>
            </a:r>
          </a:p>
          <a:p>
            <a:r>
              <a:rPr lang="en-US" dirty="0"/>
              <a:t>If vertex </a:t>
            </a:r>
            <a:r>
              <a:rPr lang="en-US" i="1" dirty="0" err="1"/>
              <a:t>i</a:t>
            </a:r>
            <a:r>
              <a:rPr lang="en-US" dirty="0"/>
              <a:t> is adjacent to vertex </a:t>
            </a:r>
            <a:r>
              <a:rPr lang="en-US" i="1" dirty="0"/>
              <a:t>j</a:t>
            </a:r>
            <a:r>
              <a:rPr lang="en-US" dirty="0"/>
              <a:t> then:</a:t>
            </a:r>
          </a:p>
          <a:p>
            <a:pPr lvl="1"/>
            <a:r>
              <a:rPr lang="en-US" i="1" dirty="0"/>
              <a:t>j</a:t>
            </a:r>
            <a:r>
              <a:rPr lang="en-US" dirty="0"/>
              <a:t> is in the adjacency list for </a:t>
            </a:r>
            <a:r>
              <a:rPr lang="en-US" i="1" dirty="0" err="1"/>
              <a:t>i</a:t>
            </a:r>
            <a:r>
              <a:rPr lang="en-US" dirty="0"/>
              <a:t> and</a:t>
            </a:r>
          </a:p>
          <a:p>
            <a:pPr lvl="1"/>
            <a:r>
              <a:rPr lang="en-US" i="1" dirty="0" err="1"/>
              <a:t>i</a:t>
            </a:r>
            <a:r>
              <a:rPr lang="en-US" dirty="0"/>
              <a:t> is in the adjacency list for </a:t>
            </a:r>
            <a:r>
              <a:rPr lang="en-US" i="1" dirty="0"/>
              <a:t>j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07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8</a:t>
            </a:r>
          </a:p>
        </p:txBody>
      </p:sp>
      <p:sp>
        <p:nvSpPr>
          <p:cNvPr id="307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1B073D-4BA3-40D6-A848-E17C33A29EBD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3078" name="Group 7"/>
          <p:cNvGrpSpPr>
            <a:grpSpLocks/>
          </p:cNvGrpSpPr>
          <p:nvPr/>
        </p:nvGrpSpPr>
        <p:grpSpPr bwMode="auto">
          <a:xfrm>
            <a:off x="785813" y="4071938"/>
            <a:ext cx="2928937" cy="1462087"/>
            <a:chOff x="1285852" y="3786190"/>
            <a:chExt cx="2928958" cy="1461797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1428728" y="4000459"/>
              <a:ext cx="1643074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929558" y="4499629"/>
              <a:ext cx="999927" cy="158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428728" y="4000459"/>
              <a:ext cx="1643074" cy="99992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cxnSpLocks/>
              <a:endCxn id="3150" idx="1"/>
            </p:cNvCxnSpPr>
            <p:nvPr/>
          </p:nvCxnSpPr>
          <p:spPr>
            <a:xfrm>
              <a:off x="3071802" y="4000459"/>
              <a:ext cx="857256" cy="51663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428728" y="5000386"/>
              <a:ext cx="1643074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46" name="TextBox 13"/>
            <p:cNvSpPr txBox="1">
              <a:spLocks noChangeArrowheads="1"/>
            </p:cNvSpPr>
            <p:nvPr/>
          </p:nvSpPr>
          <p:spPr bwMode="auto">
            <a:xfrm>
              <a:off x="1285852" y="3786190"/>
              <a:ext cx="285752" cy="46166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rIns="0" anchor="ctr">
              <a:spAutoFit/>
            </a:bodyPr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3147" name="TextBox 14"/>
            <p:cNvSpPr txBox="1">
              <a:spLocks noChangeArrowheads="1"/>
            </p:cNvSpPr>
            <p:nvPr/>
          </p:nvSpPr>
          <p:spPr bwMode="auto">
            <a:xfrm>
              <a:off x="1285852" y="4786322"/>
              <a:ext cx="285752" cy="46166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rIns="0" anchor="ctr">
              <a:spAutoFit/>
            </a:bodyPr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3148" name="TextBox 15"/>
            <p:cNvSpPr txBox="1">
              <a:spLocks noChangeArrowheads="1"/>
            </p:cNvSpPr>
            <p:nvPr/>
          </p:nvSpPr>
          <p:spPr bwMode="auto">
            <a:xfrm>
              <a:off x="2786050" y="3786190"/>
              <a:ext cx="285752" cy="46166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rIns="0" anchor="ctr">
              <a:spAutoFit/>
            </a:bodyPr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3149" name="TextBox 16"/>
            <p:cNvSpPr txBox="1">
              <a:spLocks noChangeArrowheads="1"/>
            </p:cNvSpPr>
            <p:nvPr/>
          </p:nvSpPr>
          <p:spPr bwMode="auto">
            <a:xfrm>
              <a:off x="2928926" y="4786322"/>
              <a:ext cx="285752" cy="46166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rIns="0" anchor="ctr">
              <a:spAutoFit/>
            </a:bodyPr>
            <a:lstStyle/>
            <a:p>
              <a:pPr algn="ctr"/>
              <a:r>
                <a:rPr lang="en-US"/>
                <a:t>D</a:t>
              </a:r>
            </a:p>
          </p:txBody>
        </p:sp>
        <p:sp>
          <p:nvSpPr>
            <p:cNvPr id="3150" name="TextBox 17"/>
            <p:cNvSpPr txBox="1">
              <a:spLocks noChangeArrowheads="1"/>
            </p:cNvSpPr>
            <p:nvPr/>
          </p:nvSpPr>
          <p:spPr bwMode="auto">
            <a:xfrm>
              <a:off x="3929058" y="4286256"/>
              <a:ext cx="285752" cy="46166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rIns="0" anchor="ctr">
              <a:spAutoFit/>
            </a:bodyPr>
            <a:lstStyle/>
            <a:p>
              <a:pPr algn="ctr"/>
              <a:r>
                <a:rPr lang="en-US"/>
                <a:t>E</a:t>
              </a:r>
            </a:p>
          </p:txBody>
        </p:sp>
      </p:grp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714875" y="3929063"/>
          <a:ext cx="3357584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6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96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96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96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96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96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969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→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→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→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→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→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→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→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→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→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→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642938" y="500063"/>
            <a:ext cx="7772400" cy="676275"/>
          </a:xfrm>
        </p:spPr>
        <p:txBody>
          <a:bodyPr/>
          <a:lstStyle/>
          <a:p>
            <a:r>
              <a:rPr lang="en-US"/>
              <a:t>Directed Graphs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285750" y="1285875"/>
            <a:ext cx="5572125" cy="4929188"/>
          </a:xfrm>
        </p:spPr>
        <p:txBody>
          <a:bodyPr/>
          <a:lstStyle/>
          <a:p>
            <a:r>
              <a:rPr lang="en-US" sz="2400" dirty="0"/>
              <a:t>Adjacency matrix: A[</a:t>
            </a:r>
            <a:r>
              <a:rPr lang="en-US" sz="2400" i="1" dirty="0" err="1"/>
              <a:t>i</a:t>
            </a:r>
            <a:r>
              <a:rPr lang="en-US" sz="2400" dirty="0"/>
              <a:t>][</a:t>
            </a:r>
            <a:r>
              <a:rPr lang="en-US" sz="2400" i="1" dirty="0"/>
              <a:t>j</a:t>
            </a:r>
            <a:r>
              <a:rPr lang="en-US" sz="2400" dirty="0"/>
              <a:t>]=1 </a:t>
            </a:r>
            <a:r>
              <a:rPr lang="en-US" sz="2400" dirty="0" err="1"/>
              <a:t>iff</a:t>
            </a:r>
            <a:r>
              <a:rPr lang="en-US" sz="2400" dirty="0"/>
              <a:t> there is an edge from </a:t>
            </a:r>
            <a:r>
              <a:rPr lang="en-US" sz="2400" i="1" dirty="0" err="1"/>
              <a:t>i</a:t>
            </a:r>
            <a:r>
              <a:rPr lang="en-US" sz="2400" dirty="0"/>
              <a:t> to </a:t>
            </a:r>
            <a:r>
              <a:rPr lang="en-US" sz="2400" i="1" dirty="0"/>
              <a:t>j</a:t>
            </a:r>
            <a:r>
              <a:rPr lang="en-US" sz="2400" dirty="0"/>
              <a:t> (else A[</a:t>
            </a:r>
            <a:r>
              <a:rPr lang="en-US" sz="2400" i="1" dirty="0" err="1"/>
              <a:t>i</a:t>
            </a:r>
            <a:r>
              <a:rPr lang="en-US" sz="2400" dirty="0"/>
              <a:t>][</a:t>
            </a:r>
            <a:r>
              <a:rPr lang="en-US" sz="2400" i="1" dirty="0"/>
              <a:t>j</a:t>
            </a:r>
            <a:r>
              <a:rPr lang="en-US" sz="2400" dirty="0"/>
              <a:t>]=0)</a:t>
            </a:r>
            <a:endParaRPr lang="en-US" sz="2000" dirty="0"/>
          </a:p>
          <a:p>
            <a:r>
              <a:rPr lang="en-US" sz="2400" dirty="0"/>
              <a:t>Adjacency list: </a:t>
            </a:r>
            <a:r>
              <a:rPr lang="en-US" sz="2400" i="1" dirty="0"/>
              <a:t>j</a:t>
            </a:r>
            <a:r>
              <a:rPr lang="en-US" sz="2400" dirty="0"/>
              <a:t> is in list </a:t>
            </a:r>
            <a:r>
              <a:rPr lang="en-US" sz="2400" i="1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iff</a:t>
            </a:r>
            <a:r>
              <a:rPr lang="en-US" sz="2400" dirty="0"/>
              <a:t> there is an edge from </a:t>
            </a:r>
            <a:r>
              <a:rPr lang="en-US" sz="2400" i="1" dirty="0" err="1"/>
              <a:t>i</a:t>
            </a:r>
            <a:r>
              <a:rPr lang="en-US" sz="2400" dirty="0"/>
              <a:t> to </a:t>
            </a:r>
            <a:r>
              <a:rPr lang="en-US" sz="2400" i="1" dirty="0"/>
              <a:t>j</a:t>
            </a: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8</a:t>
            </a: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35E82F-F991-4061-BD88-6AE086DD6FF7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4102" name="Group 40"/>
          <p:cNvGrpSpPr>
            <a:grpSpLocks/>
          </p:cNvGrpSpPr>
          <p:nvPr/>
        </p:nvGrpSpPr>
        <p:grpSpPr bwMode="auto">
          <a:xfrm>
            <a:off x="6072188" y="1428750"/>
            <a:ext cx="2643187" cy="1676400"/>
            <a:chOff x="500034" y="3857628"/>
            <a:chExt cx="2643206" cy="1676111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857224" y="4143329"/>
              <a:ext cx="71438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2000232" y="4143329"/>
              <a:ext cx="785819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5400000">
              <a:off x="2536088" y="4679017"/>
              <a:ext cx="785677" cy="317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10800000">
              <a:off x="785786" y="4286179"/>
              <a:ext cx="928694" cy="85710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rot="5400000">
              <a:off x="1928871" y="4286102"/>
              <a:ext cx="857102" cy="8572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4236" idx="0"/>
              <a:endCxn id="4235" idx="2"/>
            </p:cNvCxnSpPr>
            <p:nvPr/>
          </p:nvCxnSpPr>
          <p:spPr>
            <a:xfrm rot="5400000" flipH="1" flipV="1">
              <a:off x="266738" y="4695683"/>
              <a:ext cx="753932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4237" idx="3"/>
            </p:cNvCxnSpPr>
            <p:nvPr/>
          </p:nvCxnSpPr>
          <p:spPr>
            <a:xfrm flipV="1">
              <a:off x="1928794" y="5287719"/>
              <a:ext cx="857256" cy="15872"/>
            </a:xfrm>
            <a:prstGeom prst="straightConnector1">
              <a:avLst/>
            </a:prstGeom>
            <a:ln>
              <a:headEnd type="arrow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4236" idx="3"/>
            </p:cNvCxnSpPr>
            <p:nvPr/>
          </p:nvCxnSpPr>
          <p:spPr>
            <a:xfrm flipV="1">
              <a:off x="785786" y="5286132"/>
              <a:ext cx="785818" cy="1746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235" name="TextBox 18"/>
            <p:cNvSpPr txBox="1">
              <a:spLocks noChangeArrowheads="1"/>
            </p:cNvSpPr>
            <p:nvPr/>
          </p:nvSpPr>
          <p:spPr bwMode="auto">
            <a:xfrm>
              <a:off x="500034" y="3857628"/>
              <a:ext cx="28575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4236" name="TextBox 19"/>
            <p:cNvSpPr txBox="1">
              <a:spLocks noChangeArrowheads="1"/>
            </p:cNvSpPr>
            <p:nvPr/>
          </p:nvSpPr>
          <p:spPr bwMode="auto">
            <a:xfrm>
              <a:off x="500034" y="5072074"/>
              <a:ext cx="28575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4237" name="TextBox 20"/>
            <p:cNvSpPr txBox="1">
              <a:spLocks noChangeArrowheads="1"/>
            </p:cNvSpPr>
            <p:nvPr/>
          </p:nvSpPr>
          <p:spPr bwMode="auto">
            <a:xfrm>
              <a:off x="1643042" y="5072074"/>
              <a:ext cx="28575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/>
                <a:t>D</a:t>
              </a:r>
            </a:p>
          </p:txBody>
        </p:sp>
        <p:sp>
          <p:nvSpPr>
            <p:cNvPr id="4238" name="TextBox 21"/>
            <p:cNvSpPr txBox="1">
              <a:spLocks noChangeArrowheads="1"/>
            </p:cNvSpPr>
            <p:nvPr/>
          </p:nvSpPr>
          <p:spPr bwMode="auto">
            <a:xfrm>
              <a:off x="2857488" y="5072074"/>
              <a:ext cx="28575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/>
                <a:t>F</a:t>
              </a:r>
            </a:p>
          </p:txBody>
        </p:sp>
        <p:sp>
          <p:nvSpPr>
            <p:cNvPr id="4239" name="TextBox 22"/>
            <p:cNvSpPr txBox="1">
              <a:spLocks noChangeArrowheads="1"/>
            </p:cNvSpPr>
            <p:nvPr/>
          </p:nvSpPr>
          <p:spPr bwMode="auto">
            <a:xfrm>
              <a:off x="2857488" y="3857628"/>
              <a:ext cx="28575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/>
                <a:t>E</a:t>
              </a:r>
            </a:p>
          </p:txBody>
        </p:sp>
        <p:sp>
          <p:nvSpPr>
            <p:cNvPr id="4240" name="TextBox 23"/>
            <p:cNvSpPr txBox="1">
              <a:spLocks noChangeArrowheads="1"/>
            </p:cNvSpPr>
            <p:nvPr/>
          </p:nvSpPr>
          <p:spPr bwMode="auto">
            <a:xfrm>
              <a:off x="1643042" y="3857628"/>
              <a:ext cx="28575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/>
                <a:t>B</a:t>
              </a:r>
            </a:p>
          </p:txBody>
        </p:sp>
      </p:grpSp>
      <p:graphicFrame>
        <p:nvGraphicFramePr>
          <p:cNvPr id="38" name="Table 37"/>
          <p:cNvGraphicFramePr>
            <a:graphicFrameLocks noGrp="1"/>
          </p:cNvGraphicFramePr>
          <p:nvPr/>
        </p:nvGraphicFramePr>
        <p:xfrm>
          <a:off x="571500" y="3214688"/>
          <a:ext cx="3643339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4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4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04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4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04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04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57190">
                <a:tc>
                  <a:txBody>
                    <a:bodyPr/>
                    <a:lstStyle/>
                    <a:p>
                      <a:pPr algn="ctr"/>
                      <a:endParaRPr lang="en-US" sz="20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en-US" sz="20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en-US" sz="20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en-US" sz="20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en-US" sz="20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en-US" sz="20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en-US" sz="20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/>
        </p:nvGraphicFramePr>
        <p:xfrm>
          <a:off x="5786438" y="3429000"/>
          <a:ext cx="2786082" cy="22250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643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3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43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43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43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43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→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→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→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→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→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→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→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→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Depth-first Search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3053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en-CA" sz="2800" dirty="0"/>
              <a:t>Suppose that our starting vertex is v.</a:t>
            </a:r>
            <a:endParaRPr lang="en-US" sz="2800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en-US" sz="24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en-CA" sz="2400" dirty="0">
                <a:latin typeface="Courier New" pitchFamily="49" charset="0"/>
              </a:rPr>
              <a:t>DFS(v)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en-CA" sz="2400" dirty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en-CA" sz="2400" dirty="0">
                <a:latin typeface="Courier New" pitchFamily="49" charset="0"/>
              </a:rPr>
              <a:t>  </a:t>
            </a:r>
            <a:r>
              <a:rPr lang="en-CA" sz="2400" dirty="0" err="1">
                <a:latin typeface="Courier New" pitchFamily="49" charset="0"/>
              </a:rPr>
              <a:t>v.wasVisited</a:t>
            </a:r>
            <a:r>
              <a:rPr lang="en-CA" sz="2400" dirty="0">
                <a:latin typeface="Courier New" pitchFamily="49" charset="0"/>
              </a:rPr>
              <a:t> = true;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en-CA" sz="2400" dirty="0">
                <a:latin typeface="Courier New" pitchFamily="49" charset="0"/>
              </a:rPr>
              <a:t>  while there is an unvisited vertex u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en-CA" sz="2400" dirty="0">
                <a:latin typeface="Courier New" pitchFamily="49" charset="0"/>
              </a:rPr>
              <a:t>     adjacent to v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en-CA" sz="2400" dirty="0"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en-CA" sz="2400" dirty="0">
                <a:latin typeface="Courier New" pitchFamily="49" charset="0"/>
              </a:rPr>
              <a:t>    DFS(u);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en-CA" sz="2400" dirty="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en-CA" sz="2400" dirty="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en-US" sz="2400" dirty="0">
              <a:latin typeface="Courier New" pitchFamily="49" charset="0"/>
            </a:endParaRPr>
          </a:p>
          <a:p>
            <a:pPr marL="0" indent="0" algn="just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en-US" sz="2800" b="1" dirty="0"/>
              <a:t>Exercise: </a:t>
            </a:r>
            <a:r>
              <a:rPr lang="en-US" sz="2800" dirty="0"/>
              <a:t>Think about how to do this with an iterative method</a:t>
            </a: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8D9710-8102-4CD2-94A3-63A1C085C0C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12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47713"/>
          </a:xfrm>
        </p:spPr>
        <p:txBody>
          <a:bodyPr/>
          <a:lstStyle/>
          <a:p>
            <a:pPr eaLnBrk="1" hangingPunct="1"/>
            <a:r>
              <a:rPr lang="en-US"/>
              <a:t>Breadth-first Search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43063"/>
            <a:ext cx="7772400" cy="4786312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en-CA" sz="2800"/>
              <a:t>We need a queue Q that stores vertices.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en-CA" sz="2800"/>
              <a:t>Suppose that our starting vertex is v.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US" sz="2000"/>
          </a:p>
          <a:p>
            <a:pPr marL="609600" indent="-60960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2400">
                <a:latin typeface="Courier New" pitchFamily="49" charset="0"/>
              </a:rPr>
              <a:t>v.wasVisited = true;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2400">
                <a:latin typeface="Courier New" pitchFamily="49" charset="0"/>
              </a:rPr>
              <a:t>Q.enqueue(v);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2400">
                <a:latin typeface="Courier New" pitchFamily="49" charset="0"/>
              </a:rPr>
              <a:t>while !Q.isEmpty() 		</a:t>
            </a:r>
            <a:r>
              <a:rPr lang="en-CA" sz="2400">
                <a:solidFill>
                  <a:schemeClr val="accent2"/>
                </a:solidFill>
                <a:latin typeface="Courier New" pitchFamily="49" charset="0"/>
              </a:rPr>
              <a:t>// loop1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2400">
                <a:latin typeface="Courier New" pitchFamily="49" charset="0"/>
              </a:rPr>
              <a:t>{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2400">
                <a:latin typeface="Courier New" pitchFamily="49" charset="0"/>
              </a:rPr>
              <a:t>  v = Q.dequeue();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2400">
                <a:latin typeface="Courier New" pitchFamily="49" charset="0"/>
              </a:rPr>
              <a:t>  while there is an unvisited vertex u adjacent to v 		</a:t>
            </a:r>
            <a:r>
              <a:rPr lang="en-CA" sz="2400">
                <a:solidFill>
                  <a:schemeClr val="accent2"/>
                </a:solidFill>
                <a:latin typeface="Courier New" pitchFamily="49" charset="0"/>
              </a:rPr>
              <a:t>// loop2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2400">
                <a:latin typeface="Courier New" pitchFamily="49" charset="0"/>
              </a:rPr>
              <a:t>  {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2400">
                <a:latin typeface="Courier New" pitchFamily="49" charset="0"/>
              </a:rPr>
              <a:t>    u.wasVisited = true;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2400">
                <a:latin typeface="Courier New" pitchFamily="49" charset="0"/>
              </a:rPr>
              <a:t>    Q.enqueue(u);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2400">
                <a:latin typeface="Courier New" pitchFamily="49" charset="0"/>
              </a:rPr>
              <a:t>  }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2400">
                <a:latin typeface="Courier New" pitchFamily="49" charset="0"/>
              </a:rPr>
              <a:t>}</a:t>
            </a:r>
            <a:endParaRPr lang="en-US" sz="2400">
              <a:latin typeface="Courier New" pitchFamily="49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E97D28-362A-4E63-AAD6-219315BDB02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14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998</TotalTime>
  <Words>376</Words>
  <Application>Microsoft Office PowerPoint</Application>
  <PresentationFormat>On-screen Show (4:3)</PresentationFormat>
  <Paragraphs>197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Courier New</vt:lpstr>
      <vt:lpstr>Times New Roman</vt:lpstr>
      <vt:lpstr>Default Design</vt:lpstr>
      <vt:lpstr>Graphs – Adjacency Matrix</vt:lpstr>
      <vt:lpstr>Graphs – Adjacency List</vt:lpstr>
      <vt:lpstr>Directed Graphs</vt:lpstr>
      <vt:lpstr>Depth-first Search</vt:lpstr>
      <vt:lpstr>Breadth-first Search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2P03 Week 8</dc:title>
  <dc:creator>Sheridan Houghten</dc:creator>
  <cp:lastModifiedBy>Sheridan Houghten</cp:lastModifiedBy>
  <cp:revision>75</cp:revision>
  <dcterms:created xsi:type="dcterms:W3CDTF">1601-01-01T00:00:00Z</dcterms:created>
  <dcterms:modified xsi:type="dcterms:W3CDTF">2019-11-04T16:05:09Z</dcterms:modified>
</cp:coreProperties>
</file>