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1" r:id="rId2"/>
    <p:sldId id="274" r:id="rId3"/>
    <p:sldId id="275" r:id="rId4"/>
    <p:sldId id="272" r:id="rId5"/>
    <p:sldId id="273" r:id="rId6"/>
  </p:sldIdLst>
  <p:sldSz cx="9144000" cy="6858000" type="screen4x3"/>
  <p:notesSz cx="6934200" cy="9234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522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defTabSz="923925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defTabSz="923925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72525"/>
            <a:ext cx="3005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smtClean="0"/>
            </a:lvl1pPr>
          </a:lstStyle>
          <a:p>
            <a:pPr>
              <a:defRPr/>
            </a:pPr>
            <a:fld id="{7B36CE2E-F685-434E-8282-148F32969F7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7000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72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86263"/>
            <a:ext cx="55467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0938"/>
            <a:ext cx="3005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70938"/>
            <a:ext cx="3005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00E1BD4B-5786-4CC6-8A70-FFE95817370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91118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309E1-BACB-417C-BA71-78F2F9920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41A11-05AF-4B72-8848-01988DB64C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06791-798E-4805-9DC0-49EE4D2D69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9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7054E-6F13-4520-91E0-C4247B9CA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1EDE4-2636-4EF2-AA7B-D555AD0E8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F363A-C274-4370-92EB-C587659B9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9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16A7C-A68C-4791-A790-A6189C57F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9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F7C6D-5DB9-466D-A1E7-A8DDD9FCD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7BF85-0A8E-43CB-8E8E-46A94E7DC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9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6FA17-0429-448A-A26A-727FD4227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9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A37DE-038B-45AB-9A40-9E497303F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9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1B2AC-D9D8-4E4D-AA6C-B628B504CE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/>
              <a:t>COSC 2P03 Week 9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8F399E9-9419-4296-BAFC-2183ECA06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9</a:t>
            </a:r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093E41-12FB-41FC-8291-804EC1805862}" type="slidenum">
              <a:rPr lang="en-US"/>
              <a:pPr/>
              <a:t>1</a:t>
            </a:fld>
            <a:endParaRPr lang="en-US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936625"/>
          </a:xfrm>
        </p:spPr>
        <p:txBody>
          <a:bodyPr/>
          <a:lstStyle/>
          <a:p>
            <a:pPr eaLnBrk="1" hangingPunct="1"/>
            <a:r>
              <a:rPr lang="en-US" smtClean="0"/>
              <a:t>Topological Sort Algorithm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0768"/>
            <a:ext cx="8280400" cy="496795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sz="1600" dirty="0" smtClean="0"/>
              <a:t>Given a graph G with n vertices, generate a list L of vertices arranged in topological order.</a:t>
            </a:r>
          </a:p>
          <a:p>
            <a:pPr eaLnBrk="1" hangingPunct="1">
              <a:lnSpc>
                <a:spcPct val="80000"/>
              </a:lnSpc>
            </a:pPr>
            <a:r>
              <a:rPr lang="en-CA" sz="1600" dirty="0" smtClean="0"/>
              <a:t>Suppose that at the start, L is empty, and </a:t>
            </a:r>
            <a:r>
              <a:rPr lang="en-CA" sz="1600" dirty="0" err="1" smtClean="0"/>
              <a:t>wasVisited</a:t>
            </a:r>
            <a:r>
              <a:rPr lang="en-CA" sz="1600" dirty="0" smtClean="0"/>
              <a:t> is false for all vertices.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CA" sz="1600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// set </a:t>
            </a:r>
            <a:r>
              <a:rPr lang="en-CA" sz="1600" dirty="0" err="1" smtClean="0">
                <a:latin typeface="Courier New" pitchFamily="49" charset="0"/>
              </a:rPr>
              <a:t>indegree</a:t>
            </a:r>
            <a:r>
              <a:rPr lang="en-CA" sz="1600" dirty="0" smtClean="0">
                <a:latin typeface="Courier New" pitchFamily="49" charset="0"/>
              </a:rPr>
              <a:t> for each vertex (adj. matrix representation)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for(</a:t>
            </a:r>
            <a:r>
              <a:rPr lang="en-CA" sz="1600" dirty="0" err="1" smtClean="0">
                <a:latin typeface="Courier New" pitchFamily="49" charset="0"/>
              </a:rPr>
              <a:t>i</a:t>
            </a:r>
            <a:r>
              <a:rPr lang="en-CA" sz="1600" dirty="0" smtClean="0">
                <a:latin typeface="Courier New" pitchFamily="49" charset="0"/>
              </a:rPr>
              <a:t> = 0; </a:t>
            </a:r>
            <a:r>
              <a:rPr lang="en-CA" sz="1600" dirty="0" err="1" smtClean="0">
                <a:latin typeface="Courier New" pitchFamily="49" charset="0"/>
              </a:rPr>
              <a:t>i</a:t>
            </a:r>
            <a:r>
              <a:rPr lang="en-CA" sz="1600" dirty="0" smtClean="0">
                <a:latin typeface="Courier New" pitchFamily="49" charset="0"/>
              </a:rPr>
              <a:t> &lt; n; </a:t>
            </a:r>
            <a:r>
              <a:rPr lang="en-CA" sz="1600" dirty="0" err="1" smtClean="0">
                <a:latin typeface="Courier New" pitchFamily="49" charset="0"/>
              </a:rPr>
              <a:t>i</a:t>
            </a:r>
            <a:r>
              <a:rPr lang="en-CA" sz="1600" dirty="0" smtClean="0">
                <a:latin typeface="Courier New" pitchFamily="49" charset="0"/>
              </a:rPr>
              <a:t>++)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	for(j = 0; j &lt; n; j++)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		v[j].</a:t>
            </a:r>
            <a:r>
              <a:rPr lang="en-CA" sz="1600" dirty="0" err="1" smtClean="0">
                <a:latin typeface="Courier New" pitchFamily="49" charset="0"/>
              </a:rPr>
              <a:t>indegree</a:t>
            </a:r>
            <a:r>
              <a:rPr lang="en-CA" sz="1600" dirty="0" smtClean="0">
                <a:latin typeface="Courier New" pitchFamily="49" charset="0"/>
              </a:rPr>
              <a:t> += A[</a:t>
            </a:r>
            <a:r>
              <a:rPr lang="en-CA" sz="1600" dirty="0" err="1" smtClean="0">
                <a:latin typeface="Courier New" pitchFamily="49" charset="0"/>
              </a:rPr>
              <a:t>i</a:t>
            </a:r>
            <a:r>
              <a:rPr lang="en-CA" sz="1600" dirty="0" smtClean="0">
                <a:latin typeface="Courier New" pitchFamily="49" charset="0"/>
              </a:rPr>
              <a:t>][j];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// apply topological sort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for(</a:t>
            </a:r>
            <a:r>
              <a:rPr lang="en-CA" sz="1600" dirty="0" err="1" smtClean="0">
                <a:latin typeface="Courier New" pitchFamily="49" charset="0"/>
              </a:rPr>
              <a:t>i</a:t>
            </a:r>
            <a:r>
              <a:rPr lang="en-CA" sz="1600" dirty="0" smtClean="0">
                <a:latin typeface="Courier New" pitchFamily="49" charset="0"/>
              </a:rPr>
              <a:t> = 0; </a:t>
            </a:r>
            <a:r>
              <a:rPr lang="en-CA" sz="1600" dirty="0" err="1" smtClean="0">
                <a:latin typeface="Courier New" pitchFamily="49" charset="0"/>
              </a:rPr>
              <a:t>i</a:t>
            </a:r>
            <a:r>
              <a:rPr lang="en-CA" sz="1600" dirty="0" smtClean="0">
                <a:latin typeface="Courier New" pitchFamily="49" charset="0"/>
              </a:rPr>
              <a:t> &lt; n; </a:t>
            </a:r>
            <a:r>
              <a:rPr lang="en-CA" sz="1600" dirty="0" err="1" smtClean="0">
                <a:latin typeface="Courier New" pitchFamily="49" charset="0"/>
              </a:rPr>
              <a:t>i</a:t>
            </a:r>
            <a:r>
              <a:rPr lang="en-CA" sz="1600" dirty="0" smtClean="0">
                <a:latin typeface="Courier New" pitchFamily="49" charset="0"/>
              </a:rPr>
              <a:t>++)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  find an unvisited vertex v with no predecessors;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  if(v != null)	// there is one with no predecessors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    insert v at back of L;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    </a:t>
            </a:r>
            <a:r>
              <a:rPr lang="en-CA" sz="1600" dirty="0" err="1" smtClean="0">
                <a:latin typeface="Courier New" pitchFamily="49" charset="0"/>
              </a:rPr>
              <a:t>v.wasVisited</a:t>
            </a:r>
            <a:r>
              <a:rPr lang="en-CA" sz="1600" dirty="0" smtClean="0">
                <a:latin typeface="Courier New" pitchFamily="49" charset="0"/>
              </a:rPr>
              <a:t> = true;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    decrement </a:t>
            </a:r>
            <a:r>
              <a:rPr lang="en-CA" sz="1600" dirty="0" err="1" smtClean="0">
                <a:latin typeface="Courier New" pitchFamily="49" charset="0"/>
              </a:rPr>
              <a:t>indegree</a:t>
            </a:r>
            <a:r>
              <a:rPr lang="en-CA" sz="1600" dirty="0" smtClean="0">
                <a:latin typeface="Courier New" pitchFamily="49" charset="0"/>
              </a:rPr>
              <a:t> of each vertex adjacent to v;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16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b="1" dirty="0" smtClean="0"/>
              <a:t>Algorithm to find an unvisited vertex with no predecessors:</a:t>
            </a:r>
            <a:endParaRPr lang="en-CA" sz="1600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for(</a:t>
            </a:r>
            <a:r>
              <a:rPr lang="en-CA" sz="1600" dirty="0" err="1" smtClean="0">
                <a:latin typeface="Courier New" pitchFamily="49" charset="0"/>
              </a:rPr>
              <a:t>i</a:t>
            </a:r>
            <a:r>
              <a:rPr lang="en-CA" sz="1600" dirty="0" smtClean="0">
                <a:latin typeface="Courier New" pitchFamily="49" charset="0"/>
              </a:rPr>
              <a:t> = 0; </a:t>
            </a:r>
            <a:r>
              <a:rPr lang="en-CA" sz="1600" dirty="0" err="1" smtClean="0">
                <a:latin typeface="Courier New" pitchFamily="49" charset="0"/>
              </a:rPr>
              <a:t>i</a:t>
            </a:r>
            <a:r>
              <a:rPr lang="en-CA" sz="1600" dirty="0" smtClean="0">
                <a:latin typeface="Courier New" pitchFamily="49" charset="0"/>
              </a:rPr>
              <a:t> &lt; n; </a:t>
            </a:r>
            <a:r>
              <a:rPr lang="en-CA" sz="1600" dirty="0" err="1" smtClean="0">
                <a:latin typeface="Courier New" pitchFamily="49" charset="0"/>
              </a:rPr>
              <a:t>i</a:t>
            </a:r>
            <a:r>
              <a:rPr lang="en-CA" sz="1600" dirty="0" smtClean="0">
                <a:latin typeface="Courier New" pitchFamily="49" charset="0"/>
              </a:rPr>
              <a:t>++)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	if((v[</a:t>
            </a:r>
            <a:r>
              <a:rPr lang="en-CA" sz="1600" dirty="0" err="1" smtClean="0">
                <a:latin typeface="Courier New" pitchFamily="49" charset="0"/>
              </a:rPr>
              <a:t>i</a:t>
            </a:r>
            <a:r>
              <a:rPr lang="en-CA" sz="1600" dirty="0" smtClean="0">
                <a:latin typeface="Courier New" pitchFamily="49" charset="0"/>
              </a:rPr>
              <a:t>].</a:t>
            </a:r>
            <a:r>
              <a:rPr lang="en-CA" sz="1600" dirty="0" err="1" smtClean="0">
                <a:latin typeface="Courier New" pitchFamily="49" charset="0"/>
              </a:rPr>
              <a:t>indegree</a:t>
            </a:r>
            <a:r>
              <a:rPr lang="en-CA" sz="1600" dirty="0" smtClean="0">
                <a:latin typeface="Courier New" pitchFamily="49" charset="0"/>
              </a:rPr>
              <a:t> == 0) &amp;&amp; (v[</a:t>
            </a:r>
            <a:r>
              <a:rPr lang="en-CA" sz="1600" dirty="0" err="1" smtClean="0">
                <a:latin typeface="Courier New" pitchFamily="49" charset="0"/>
              </a:rPr>
              <a:t>i</a:t>
            </a:r>
            <a:r>
              <a:rPr lang="en-CA" sz="1600" dirty="0" smtClean="0">
                <a:latin typeface="Courier New" pitchFamily="49" charset="0"/>
              </a:rPr>
              <a:t>].</a:t>
            </a:r>
            <a:r>
              <a:rPr lang="en-CA" sz="1600" dirty="0" err="1" smtClean="0">
                <a:latin typeface="Courier New" pitchFamily="49" charset="0"/>
              </a:rPr>
              <a:t>wasVisited</a:t>
            </a:r>
            <a:r>
              <a:rPr lang="en-CA" sz="1600" dirty="0" smtClean="0">
                <a:latin typeface="Courier New" pitchFamily="49" charset="0"/>
              </a:rPr>
              <a:t> == false))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		return v[</a:t>
            </a:r>
            <a:r>
              <a:rPr lang="en-CA" sz="1600" dirty="0" err="1" smtClean="0">
                <a:latin typeface="Courier New" pitchFamily="49" charset="0"/>
              </a:rPr>
              <a:t>i</a:t>
            </a:r>
            <a:r>
              <a:rPr lang="en-CA" sz="1600" dirty="0" smtClean="0">
                <a:latin typeface="Courier New" pitchFamily="49" charset="0"/>
              </a:rPr>
              <a:t>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600" dirty="0" smtClean="0">
                <a:latin typeface="Courier New" pitchFamily="49" charset="0"/>
              </a:rPr>
              <a:t>return null;		// every vertex has a predecessor</a:t>
            </a:r>
            <a:endParaRPr lang="en-US" sz="1600" dirty="0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9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5E14E6-70F5-4F52-8531-2285B88ABDF9}" type="slidenum">
              <a:rPr lang="en-US"/>
              <a:pPr/>
              <a:t>2</a:t>
            </a:fld>
            <a:endParaRPr 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CA" smtClean="0"/>
              <a:t>Bridges of Konigsberg Problem</a:t>
            </a:r>
          </a:p>
        </p:txBody>
      </p:sp>
      <p:pic>
        <p:nvPicPr>
          <p:cNvPr id="3077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1412875"/>
            <a:ext cx="3810000" cy="3313113"/>
          </a:xfrm>
          <a:noFill/>
        </p:spPr>
      </p:pic>
      <p:pic>
        <p:nvPicPr>
          <p:cNvPr id="307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1773238"/>
            <a:ext cx="218122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468313" y="4724400"/>
            <a:ext cx="807720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CA" dirty="0">
                <a:cs typeface="Times New Roman" pitchFamily="18" charset="0"/>
              </a:rPr>
              <a:t>There were 7 bridges in Konigsberg, arranged as above (pictures from </a:t>
            </a:r>
            <a:r>
              <a:rPr lang="en-CA" dirty="0">
                <a:latin typeface="Courier New" pitchFamily="49" charset="0"/>
                <a:cs typeface="Times New Roman" pitchFamily="18" charset="0"/>
              </a:rPr>
              <a:t>http://mathworld.wolfram.com</a:t>
            </a:r>
            <a:r>
              <a:rPr lang="en-CA" dirty="0">
                <a:cs typeface="Times New Roman" pitchFamily="18" charset="0"/>
              </a:rPr>
              <a:t>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CA" dirty="0">
                <a:cs typeface="Times New Roman" pitchFamily="18" charset="0"/>
              </a:rPr>
              <a:t>Is it possible to travel across every bridge exactly once, and return to the starting point?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9</a:t>
            </a:r>
          </a:p>
        </p:txBody>
      </p:sp>
      <p:sp>
        <p:nvSpPr>
          <p:cNvPr id="409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D4DD3C-DBC3-4B7E-B019-9A67604C24E5}" type="slidenum">
              <a:rPr lang="en-US"/>
              <a:pPr/>
              <a:t>3</a:t>
            </a:fld>
            <a:endParaRPr 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03275"/>
          </a:xfrm>
        </p:spPr>
        <p:txBody>
          <a:bodyPr/>
          <a:lstStyle/>
          <a:p>
            <a:pPr eaLnBrk="1" hangingPunct="1"/>
            <a:r>
              <a:rPr lang="en-US" smtClean="0"/>
              <a:t>Weighted Graphs</a:t>
            </a:r>
            <a:endParaRPr lang="en-CA" smtClean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12875"/>
            <a:ext cx="7558088" cy="4683125"/>
          </a:xfrm>
        </p:spPr>
        <p:txBody>
          <a:bodyPr/>
          <a:lstStyle/>
          <a:p>
            <a:pPr eaLnBrk="1" hangingPunct="1"/>
            <a:r>
              <a:rPr lang="en-US" sz="2800" dirty="0" smtClean="0"/>
              <a:t>Each edge has an associated weight</a:t>
            </a:r>
          </a:p>
          <a:p>
            <a:pPr eaLnBrk="1" hangingPunct="1"/>
            <a:r>
              <a:rPr lang="en-US" sz="2800" dirty="0" smtClean="0"/>
              <a:t>Adjacency matrix representation:</a:t>
            </a:r>
          </a:p>
          <a:p>
            <a:pPr lvl="1" eaLnBrk="1" hangingPunct="1"/>
            <a:r>
              <a:rPr lang="en-CA" sz="2400" dirty="0" smtClean="0"/>
              <a:t>A[</a:t>
            </a:r>
            <a:r>
              <a:rPr lang="en-CA" sz="2400" dirty="0" err="1" smtClean="0"/>
              <a:t>i</a:t>
            </a:r>
            <a:r>
              <a:rPr lang="en-CA" sz="2400" dirty="0" smtClean="0"/>
              <a:t>][j] = w if there is an edge between vertex </a:t>
            </a:r>
            <a:r>
              <a:rPr lang="en-CA" sz="2400" dirty="0" err="1" smtClean="0"/>
              <a:t>i</a:t>
            </a:r>
            <a:r>
              <a:rPr lang="en-CA" sz="2400" dirty="0" smtClean="0"/>
              <a:t> and vertex j with weight w</a:t>
            </a:r>
          </a:p>
          <a:p>
            <a:pPr lvl="1" eaLnBrk="1" hangingPunct="1"/>
            <a:r>
              <a:rPr lang="en-CA" sz="2400" dirty="0" smtClean="0"/>
              <a:t>A[</a:t>
            </a:r>
            <a:r>
              <a:rPr lang="en-CA" sz="2400" dirty="0" err="1" smtClean="0"/>
              <a:t>i</a:t>
            </a:r>
            <a:r>
              <a:rPr lang="en-CA" sz="2400" dirty="0" smtClean="0"/>
              <a:t>][j] = ∞ otherwise </a:t>
            </a:r>
          </a:p>
        </p:txBody>
      </p:sp>
      <p:cxnSp>
        <p:nvCxnSpPr>
          <p:cNvPr id="4102" name="Straight Arrow Connector 6"/>
          <p:cNvCxnSpPr>
            <a:cxnSpLocks noChangeShapeType="1"/>
          </p:cNvCxnSpPr>
          <p:nvPr/>
        </p:nvCxnSpPr>
        <p:spPr bwMode="auto">
          <a:xfrm>
            <a:off x="1041400" y="4722813"/>
            <a:ext cx="714375" cy="1587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103" name="Straight Arrow Connector 7"/>
          <p:cNvCxnSpPr>
            <a:cxnSpLocks noChangeShapeType="1"/>
          </p:cNvCxnSpPr>
          <p:nvPr/>
        </p:nvCxnSpPr>
        <p:spPr bwMode="auto">
          <a:xfrm>
            <a:off x="2184400" y="4722813"/>
            <a:ext cx="785813" cy="1587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104" name="Straight Arrow Connector 8"/>
          <p:cNvCxnSpPr>
            <a:cxnSpLocks noChangeShapeType="1"/>
          </p:cNvCxnSpPr>
          <p:nvPr/>
        </p:nvCxnSpPr>
        <p:spPr bwMode="auto">
          <a:xfrm rot="5400000">
            <a:off x="2720181" y="5258594"/>
            <a:ext cx="785813" cy="3175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105" name="Straight Arrow Connector 9"/>
          <p:cNvCxnSpPr>
            <a:cxnSpLocks noChangeShapeType="1"/>
          </p:cNvCxnSpPr>
          <p:nvPr/>
        </p:nvCxnSpPr>
        <p:spPr bwMode="auto">
          <a:xfrm rot="10800000">
            <a:off x="969963" y="4865688"/>
            <a:ext cx="928687" cy="857250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106" name="Straight Arrow Connector 10"/>
          <p:cNvCxnSpPr>
            <a:cxnSpLocks noChangeShapeType="1"/>
          </p:cNvCxnSpPr>
          <p:nvPr/>
        </p:nvCxnSpPr>
        <p:spPr bwMode="auto">
          <a:xfrm rot="5400000">
            <a:off x="2112963" y="4865688"/>
            <a:ext cx="857250" cy="857250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107" name="Straight Arrow Connector 11"/>
          <p:cNvCxnSpPr>
            <a:cxnSpLocks noChangeShapeType="1"/>
            <a:stCxn id="4111" idx="0"/>
            <a:endCxn id="4110" idx="2"/>
          </p:cNvCxnSpPr>
          <p:nvPr/>
        </p:nvCxnSpPr>
        <p:spPr bwMode="auto">
          <a:xfrm rot="5400000" flipH="1" flipV="1">
            <a:off x="450850" y="5275263"/>
            <a:ext cx="754063" cy="1587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108" name="Straight Arrow Connector 12"/>
          <p:cNvCxnSpPr>
            <a:cxnSpLocks noChangeShapeType="1"/>
            <a:stCxn id="4112" idx="3"/>
          </p:cNvCxnSpPr>
          <p:nvPr/>
        </p:nvCxnSpPr>
        <p:spPr bwMode="auto">
          <a:xfrm flipV="1">
            <a:off x="2112963" y="5864225"/>
            <a:ext cx="857250" cy="15875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4109" name="Straight Arrow Connector 13"/>
          <p:cNvCxnSpPr>
            <a:cxnSpLocks noChangeShapeType="1"/>
            <a:stCxn id="4111" idx="3"/>
          </p:cNvCxnSpPr>
          <p:nvPr/>
        </p:nvCxnSpPr>
        <p:spPr bwMode="auto">
          <a:xfrm flipV="1">
            <a:off x="969963" y="5862638"/>
            <a:ext cx="785812" cy="17462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/>
          </a:ln>
        </p:spPr>
      </p:cxnSp>
      <p:sp>
        <p:nvSpPr>
          <p:cNvPr id="4110" name="TextBox 18"/>
          <p:cNvSpPr txBox="1">
            <a:spLocks noChangeArrowheads="1"/>
          </p:cNvSpPr>
          <p:nvPr/>
        </p:nvSpPr>
        <p:spPr bwMode="auto">
          <a:xfrm>
            <a:off x="684213" y="4437063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4111" name="TextBox 19"/>
          <p:cNvSpPr txBox="1">
            <a:spLocks noChangeArrowheads="1"/>
          </p:cNvSpPr>
          <p:nvPr/>
        </p:nvSpPr>
        <p:spPr bwMode="auto">
          <a:xfrm>
            <a:off x="684213" y="5651500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4112" name="TextBox 20"/>
          <p:cNvSpPr txBox="1">
            <a:spLocks noChangeArrowheads="1"/>
          </p:cNvSpPr>
          <p:nvPr/>
        </p:nvSpPr>
        <p:spPr bwMode="auto">
          <a:xfrm>
            <a:off x="1827213" y="5651500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4113" name="TextBox 21"/>
          <p:cNvSpPr txBox="1">
            <a:spLocks noChangeArrowheads="1"/>
          </p:cNvSpPr>
          <p:nvPr/>
        </p:nvSpPr>
        <p:spPr bwMode="auto">
          <a:xfrm>
            <a:off x="3041650" y="5651500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F</a:t>
            </a:r>
          </a:p>
        </p:txBody>
      </p:sp>
      <p:sp>
        <p:nvSpPr>
          <p:cNvPr id="4114" name="TextBox 22"/>
          <p:cNvSpPr txBox="1">
            <a:spLocks noChangeArrowheads="1"/>
          </p:cNvSpPr>
          <p:nvPr/>
        </p:nvSpPr>
        <p:spPr bwMode="auto">
          <a:xfrm>
            <a:off x="3041650" y="4437063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4115" name="TextBox 23"/>
          <p:cNvSpPr txBox="1">
            <a:spLocks noChangeArrowheads="1"/>
          </p:cNvSpPr>
          <p:nvPr/>
        </p:nvSpPr>
        <p:spPr bwMode="auto">
          <a:xfrm>
            <a:off x="1827213" y="4437063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116" name="TextBox 22"/>
          <p:cNvSpPr txBox="1">
            <a:spLocks noChangeArrowheads="1"/>
          </p:cNvSpPr>
          <p:nvPr/>
        </p:nvSpPr>
        <p:spPr bwMode="auto">
          <a:xfrm>
            <a:off x="2484438" y="4221163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4117" name="TextBox 22"/>
          <p:cNvSpPr txBox="1">
            <a:spLocks noChangeArrowheads="1"/>
          </p:cNvSpPr>
          <p:nvPr/>
        </p:nvSpPr>
        <p:spPr bwMode="auto">
          <a:xfrm>
            <a:off x="1187450" y="4221163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4118" name="TextBox 22"/>
          <p:cNvSpPr txBox="1">
            <a:spLocks noChangeArrowheads="1"/>
          </p:cNvSpPr>
          <p:nvPr/>
        </p:nvSpPr>
        <p:spPr bwMode="auto">
          <a:xfrm>
            <a:off x="1258888" y="5805488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4119" name="TextBox 22"/>
          <p:cNvSpPr txBox="1">
            <a:spLocks noChangeArrowheads="1"/>
          </p:cNvSpPr>
          <p:nvPr/>
        </p:nvSpPr>
        <p:spPr bwMode="auto">
          <a:xfrm>
            <a:off x="539750" y="5084763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4120" name="TextBox 22"/>
          <p:cNvSpPr txBox="1">
            <a:spLocks noChangeArrowheads="1"/>
          </p:cNvSpPr>
          <p:nvPr/>
        </p:nvSpPr>
        <p:spPr bwMode="auto">
          <a:xfrm>
            <a:off x="2339975" y="5805488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4121" name="TextBox 22"/>
          <p:cNvSpPr txBox="1">
            <a:spLocks noChangeArrowheads="1"/>
          </p:cNvSpPr>
          <p:nvPr/>
        </p:nvSpPr>
        <p:spPr bwMode="auto">
          <a:xfrm>
            <a:off x="2051050" y="5013325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10</a:t>
            </a:r>
          </a:p>
        </p:txBody>
      </p:sp>
      <p:sp>
        <p:nvSpPr>
          <p:cNvPr id="4122" name="TextBox 22"/>
          <p:cNvSpPr txBox="1">
            <a:spLocks noChangeArrowheads="1"/>
          </p:cNvSpPr>
          <p:nvPr/>
        </p:nvSpPr>
        <p:spPr bwMode="auto">
          <a:xfrm>
            <a:off x="3132138" y="5084763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4123" name="TextBox 22"/>
          <p:cNvSpPr txBox="1">
            <a:spLocks noChangeArrowheads="1"/>
          </p:cNvSpPr>
          <p:nvPr/>
        </p:nvSpPr>
        <p:spPr bwMode="auto">
          <a:xfrm>
            <a:off x="1403350" y="5013325"/>
            <a:ext cx="28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5</a:t>
            </a:r>
          </a:p>
        </p:txBody>
      </p:sp>
      <p:graphicFrame>
        <p:nvGraphicFramePr>
          <p:cNvPr id="47530" name="Group 426"/>
          <p:cNvGraphicFramePr>
            <a:graphicFrameLocks noGrp="1"/>
          </p:cNvGraphicFramePr>
          <p:nvPr>
            <p:ph sz="half" idx="2"/>
          </p:nvPr>
        </p:nvGraphicFramePr>
        <p:xfrm>
          <a:off x="4356100" y="3141663"/>
          <a:ext cx="4386263" cy="3048000"/>
        </p:xfrm>
        <a:graphic>
          <a:graphicData uri="http://schemas.openxmlformats.org/drawingml/2006/table">
            <a:tbl>
              <a:tblPr/>
              <a:tblGrid>
                <a:gridCol w="627063"/>
                <a:gridCol w="627062"/>
                <a:gridCol w="627063"/>
                <a:gridCol w="623887"/>
                <a:gridCol w="627063"/>
                <a:gridCol w="627062"/>
                <a:gridCol w="627063"/>
              </a:tblGrid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marT="0" marB="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</a:t>
                      </a: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CA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45720" marR="4572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9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FCF51E-AC01-4298-BBC3-763CD2EC92C2}" type="slidenum">
              <a:rPr lang="en-US"/>
              <a:pPr/>
              <a:t>4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Unweighted Shortest Path Algorithm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800"/>
            <a:ext cx="8207375" cy="44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sz="1800" dirty="0" smtClean="0"/>
              <a:t>We will find the shortest path from s to all other vertices. </a:t>
            </a:r>
          </a:p>
          <a:p>
            <a:pPr eaLnBrk="1" hangingPunct="1">
              <a:lnSpc>
                <a:spcPct val="80000"/>
              </a:lnSpc>
            </a:pPr>
            <a:r>
              <a:rPr lang="en-CA" sz="1800" dirty="0" smtClean="0"/>
              <a:t>Assume that for every vertex v, we have initialized </a:t>
            </a:r>
            <a:r>
              <a:rPr lang="en-CA" sz="1800" dirty="0" err="1" smtClean="0"/>
              <a:t>v.known</a:t>
            </a:r>
            <a:r>
              <a:rPr lang="en-CA" sz="1800" dirty="0" smtClean="0"/>
              <a:t> = false and </a:t>
            </a:r>
            <a:r>
              <a:rPr lang="en-CA" sz="1800" dirty="0" err="1" smtClean="0"/>
              <a:t>v.dist</a:t>
            </a:r>
            <a:r>
              <a:rPr lang="en-CA" sz="1800" dirty="0" smtClean="0"/>
              <a:t> = </a:t>
            </a:r>
            <a:r>
              <a:rPr lang="en-CA" sz="1800" dirty="0" smtClean="0">
                <a:cs typeface="Times New Roman" pitchFamily="18" charset="0"/>
              </a:rPr>
              <a:t>∞</a:t>
            </a:r>
            <a:r>
              <a:rPr lang="en-CA" sz="1800" dirty="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CA" sz="1800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CA" sz="1800" dirty="0" err="1">
                <a:latin typeface="Courier New" pitchFamily="49" charset="0"/>
              </a:rPr>
              <a:t>s.dist</a:t>
            </a:r>
            <a:r>
              <a:rPr lang="en-CA" sz="1800" dirty="0">
                <a:latin typeface="Courier New" pitchFamily="49" charset="0"/>
              </a:rPr>
              <a:t> = 0;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err="1" smtClean="0">
                <a:latin typeface="Courier New" pitchFamily="49" charset="0"/>
              </a:rPr>
              <a:t>Q.enqueue</a:t>
            </a:r>
            <a:r>
              <a:rPr lang="en-CA" sz="1800" dirty="0" smtClean="0">
                <a:latin typeface="Courier New" pitchFamily="49" charset="0"/>
              </a:rPr>
              <a:t>(s);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while Q is not empty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v = </a:t>
            </a:r>
            <a:r>
              <a:rPr lang="en-CA" sz="1800" dirty="0" err="1" smtClean="0">
                <a:latin typeface="Courier New" pitchFamily="49" charset="0"/>
              </a:rPr>
              <a:t>Q.dequeue</a:t>
            </a:r>
            <a:r>
              <a:rPr lang="en-CA" sz="1800" dirty="0" smtClean="0"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</a:t>
            </a:r>
            <a:r>
              <a:rPr lang="en-CA" sz="1800" dirty="0" err="1" smtClean="0">
                <a:latin typeface="Courier New" pitchFamily="49" charset="0"/>
              </a:rPr>
              <a:t>v.known</a:t>
            </a:r>
            <a:r>
              <a:rPr lang="en-CA" sz="1800" dirty="0" smtClean="0">
                <a:latin typeface="Courier New" pitchFamily="49" charset="0"/>
              </a:rPr>
              <a:t> = true;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for each vertex w adjacent to v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if(</a:t>
            </a:r>
            <a:r>
              <a:rPr lang="en-CA" sz="1800" dirty="0" err="1" smtClean="0">
                <a:latin typeface="Courier New" pitchFamily="49" charset="0"/>
              </a:rPr>
              <a:t>w.dist</a:t>
            </a:r>
            <a:r>
              <a:rPr lang="en-CA" sz="1800" dirty="0" smtClean="0">
                <a:latin typeface="Courier New" pitchFamily="49" charset="0"/>
              </a:rPr>
              <a:t> &gt; v.dist+1)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  </a:t>
            </a:r>
            <a:r>
              <a:rPr lang="en-CA" sz="1800" dirty="0" err="1" smtClean="0">
                <a:latin typeface="Courier New" pitchFamily="49" charset="0"/>
              </a:rPr>
              <a:t>w.dist</a:t>
            </a:r>
            <a:r>
              <a:rPr lang="en-CA" sz="1800" dirty="0" smtClean="0">
                <a:latin typeface="Courier New" pitchFamily="49" charset="0"/>
              </a:rPr>
              <a:t> = </a:t>
            </a:r>
            <a:r>
              <a:rPr lang="en-CA" sz="1800" dirty="0" err="1" smtClean="0">
                <a:latin typeface="Courier New" pitchFamily="49" charset="0"/>
              </a:rPr>
              <a:t>v.dist</a:t>
            </a:r>
            <a:r>
              <a:rPr lang="en-CA" sz="1800" dirty="0" smtClean="0">
                <a:latin typeface="Courier New" pitchFamily="49" charset="0"/>
              </a:rPr>
              <a:t> + 1;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  </a:t>
            </a:r>
            <a:r>
              <a:rPr lang="en-CA" sz="1800" dirty="0" err="1" smtClean="0">
                <a:latin typeface="Courier New" pitchFamily="49" charset="0"/>
              </a:rPr>
              <a:t>w.path</a:t>
            </a:r>
            <a:r>
              <a:rPr lang="en-CA" sz="1800" dirty="0" smtClean="0">
                <a:latin typeface="Courier New" pitchFamily="49" charset="0"/>
              </a:rPr>
              <a:t> = v;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  </a:t>
            </a:r>
            <a:r>
              <a:rPr lang="en-CA" sz="1800" dirty="0" err="1" smtClean="0">
                <a:latin typeface="Courier New" pitchFamily="49" charset="0"/>
              </a:rPr>
              <a:t>Q.enqueue</a:t>
            </a:r>
            <a:r>
              <a:rPr lang="en-CA" sz="1800" dirty="0" smtClean="0">
                <a:latin typeface="Courier New" pitchFamily="49" charset="0"/>
              </a:rPr>
              <a:t>(w);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</a:rPr>
              <a:t> </a:t>
            </a:r>
            <a:r>
              <a:rPr lang="en-CA" sz="1800" dirty="0" smtClean="0">
                <a:latin typeface="Courier New" pitchFamily="49" charset="0"/>
              </a:rPr>
              <a:t>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}</a:t>
            </a:r>
            <a:endParaRPr lang="en-US" sz="1800" dirty="0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9</a:t>
            </a: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FA2165-3AD5-4F1A-8938-52BF3BF75ACF}" type="slidenum">
              <a:rPr lang="en-US"/>
              <a:pPr/>
              <a:t>5</a:t>
            </a:fld>
            <a:endParaRPr lang="en-US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2656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Weighted Shortest Path Algorithm (</a:t>
            </a:r>
            <a:r>
              <a:rPr lang="en-US" sz="4000" dirty="0" err="1" smtClean="0"/>
              <a:t>Dijkstra’s</a:t>
            </a:r>
            <a:r>
              <a:rPr lang="en-US" sz="4000" dirty="0" smtClean="0"/>
              <a:t> Algorithm)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6792"/>
            <a:ext cx="7772400" cy="469160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sz="1800" dirty="0" smtClean="0"/>
              <a:t>We will find the weighted shortest path from s to all other vertices. </a:t>
            </a:r>
          </a:p>
          <a:p>
            <a:pPr eaLnBrk="1" hangingPunct="1">
              <a:lnSpc>
                <a:spcPct val="80000"/>
              </a:lnSpc>
            </a:pPr>
            <a:r>
              <a:rPr lang="en-CA" sz="1800" dirty="0" smtClean="0"/>
              <a:t>Assume for every vertex v, we have initialized </a:t>
            </a:r>
            <a:r>
              <a:rPr lang="en-CA" sz="1800" dirty="0" err="1" smtClean="0"/>
              <a:t>v.known</a:t>
            </a:r>
            <a:r>
              <a:rPr lang="en-CA" sz="1800" dirty="0" smtClean="0"/>
              <a:t> = false and </a:t>
            </a:r>
            <a:r>
              <a:rPr lang="en-CA" sz="1800" dirty="0" err="1" smtClean="0"/>
              <a:t>v.dist</a:t>
            </a:r>
            <a:r>
              <a:rPr lang="en-CA" sz="1800" dirty="0" smtClean="0"/>
              <a:t> = </a:t>
            </a:r>
            <a:r>
              <a:rPr lang="en-CA" sz="1800" dirty="0" smtClean="0">
                <a:cs typeface="Times New Roman" pitchFamily="18" charset="0"/>
              </a:rPr>
              <a:t>∞</a:t>
            </a:r>
            <a:endParaRPr lang="en-CA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CA" sz="1600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err="1" smtClean="0">
                <a:latin typeface="Courier New" pitchFamily="49" charset="0"/>
              </a:rPr>
              <a:t>s.dist</a:t>
            </a:r>
            <a:r>
              <a:rPr lang="en-CA" sz="1800" dirty="0" smtClean="0">
                <a:latin typeface="Courier New" pitchFamily="49" charset="0"/>
              </a:rPr>
              <a:t> = 0;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err="1" smtClean="0">
                <a:latin typeface="Courier New" pitchFamily="49" charset="0"/>
              </a:rPr>
              <a:t>PQ.enqueue</a:t>
            </a:r>
            <a:r>
              <a:rPr lang="en-CA" sz="1800" dirty="0" smtClean="0">
                <a:latin typeface="Courier New" pitchFamily="49" charset="0"/>
              </a:rPr>
              <a:t>(s, 0);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while PQ is not empty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v = </a:t>
            </a:r>
            <a:r>
              <a:rPr lang="en-CA" sz="1800" dirty="0" err="1" smtClean="0">
                <a:latin typeface="Courier New" pitchFamily="49" charset="0"/>
              </a:rPr>
              <a:t>PQ.dequeue</a:t>
            </a:r>
            <a:r>
              <a:rPr lang="en-CA" sz="1800" dirty="0" smtClean="0"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if(!</a:t>
            </a:r>
            <a:r>
              <a:rPr lang="en-CA" sz="1800" dirty="0" err="1" smtClean="0">
                <a:latin typeface="Courier New" pitchFamily="49" charset="0"/>
              </a:rPr>
              <a:t>v.known</a:t>
            </a:r>
            <a:r>
              <a:rPr lang="en-CA" sz="1800" dirty="0" smtClean="0"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</a:t>
            </a:r>
            <a:r>
              <a:rPr lang="en-CA" sz="1800" dirty="0" err="1" smtClean="0">
                <a:latin typeface="Courier New" pitchFamily="49" charset="0"/>
              </a:rPr>
              <a:t>v.known</a:t>
            </a:r>
            <a:r>
              <a:rPr lang="en-CA" sz="1800" dirty="0" smtClean="0">
                <a:latin typeface="Courier New" pitchFamily="49" charset="0"/>
              </a:rPr>
              <a:t> = true;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for (each vertex w adjacent to v)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  if(</a:t>
            </a:r>
            <a:r>
              <a:rPr lang="en-CA" sz="1800" dirty="0" err="1" smtClean="0">
                <a:latin typeface="Courier New" pitchFamily="49" charset="0"/>
              </a:rPr>
              <a:t>w.dist</a:t>
            </a:r>
            <a:r>
              <a:rPr lang="en-CA" sz="1800" dirty="0" smtClean="0">
                <a:latin typeface="Courier New" pitchFamily="49" charset="0"/>
              </a:rPr>
              <a:t> &gt; </a:t>
            </a:r>
            <a:r>
              <a:rPr lang="en-CA" sz="1800" dirty="0" err="1" smtClean="0">
                <a:latin typeface="Courier New" pitchFamily="49" charset="0"/>
              </a:rPr>
              <a:t>v.dist</a:t>
            </a:r>
            <a:r>
              <a:rPr lang="en-CA" sz="1800" dirty="0" smtClean="0">
                <a:latin typeface="Courier New" pitchFamily="49" charset="0"/>
              </a:rPr>
              <a:t> + A[v][w])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    </a:t>
            </a:r>
            <a:r>
              <a:rPr lang="en-CA" sz="1800" dirty="0" err="1" smtClean="0">
                <a:latin typeface="Courier New" pitchFamily="49" charset="0"/>
              </a:rPr>
              <a:t>w.dist</a:t>
            </a:r>
            <a:r>
              <a:rPr lang="en-CA" sz="1800" dirty="0" smtClean="0">
                <a:latin typeface="Courier New" pitchFamily="49" charset="0"/>
              </a:rPr>
              <a:t> = </a:t>
            </a:r>
            <a:r>
              <a:rPr lang="en-CA" sz="1800" dirty="0" err="1" smtClean="0">
                <a:latin typeface="Courier New" pitchFamily="49" charset="0"/>
              </a:rPr>
              <a:t>v.dist</a:t>
            </a:r>
            <a:r>
              <a:rPr lang="en-CA" sz="1800" dirty="0" smtClean="0">
                <a:latin typeface="Courier New" pitchFamily="49" charset="0"/>
              </a:rPr>
              <a:t> + A[v][w];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    </a:t>
            </a:r>
            <a:r>
              <a:rPr lang="en-CA" sz="1800" dirty="0" err="1" smtClean="0">
                <a:latin typeface="Courier New" pitchFamily="49" charset="0"/>
              </a:rPr>
              <a:t>w.path</a:t>
            </a:r>
            <a:r>
              <a:rPr lang="en-CA" sz="1800" dirty="0" smtClean="0">
                <a:latin typeface="Courier New" pitchFamily="49" charset="0"/>
              </a:rPr>
              <a:t> = v;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    </a:t>
            </a:r>
            <a:r>
              <a:rPr lang="en-CA" sz="1800" dirty="0" err="1" smtClean="0">
                <a:latin typeface="Courier New" pitchFamily="49" charset="0"/>
              </a:rPr>
              <a:t>PQ.enqueue</a:t>
            </a:r>
            <a:r>
              <a:rPr lang="en-CA" sz="1800" dirty="0" smtClean="0">
                <a:latin typeface="Courier New" pitchFamily="49" charset="0"/>
              </a:rPr>
              <a:t>(w, </a:t>
            </a:r>
            <a:r>
              <a:rPr lang="en-CA" sz="1800" dirty="0" err="1" smtClean="0">
                <a:latin typeface="Courier New" pitchFamily="49" charset="0"/>
              </a:rPr>
              <a:t>w.dist</a:t>
            </a:r>
            <a:r>
              <a:rPr lang="en-CA" sz="1800" dirty="0" smtClean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  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smtClean="0">
                <a:latin typeface="Courier New" pitchFamily="49" charset="0"/>
              </a:rPr>
              <a:t>}</a:t>
            </a:r>
            <a:endParaRPr lang="en-US" sz="1800" dirty="0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678</TotalTime>
  <Words>435</Words>
  <Application>Microsoft Office PowerPoint</Application>
  <PresentationFormat>On-screen Show (4:3)</PresentationFormat>
  <Paragraphs>146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Courier New</vt:lpstr>
      <vt:lpstr>Symbol</vt:lpstr>
      <vt:lpstr>Times New Roman</vt:lpstr>
      <vt:lpstr>Default Design</vt:lpstr>
      <vt:lpstr>Topological Sort Algorithm</vt:lpstr>
      <vt:lpstr>Bridges of Konigsberg Problem</vt:lpstr>
      <vt:lpstr>Weighted Graphs</vt:lpstr>
      <vt:lpstr>Unweighted Shortest Path Algorithm</vt:lpstr>
      <vt:lpstr>Weighted Shortest Path Algorithm (Dijkstra’s Algorithm)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2P03 Week 9 Slides</dc:title>
  <dc:creator>watskh</dc:creator>
  <cp:lastModifiedBy>Sheridan</cp:lastModifiedBy>
  <cp:revision>65</cp:revision>
  <dcterms:created xsi:type="dcterms:W3CDTF">1601-01-01T00:00:00Z</dcterms:created>
  <dcterms:modified xsi:type="dcterms:W3CDTF">2019-11-07T00:28:03Z</dcterms:modified>
</cp:coreProperties>
</file>