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3" r:id="rId1"/>
  </p:sldMasterIdLst>
  <p:notesMasterIdLst>
    <p:notesMasterId r:id="rId25"/>
  </p:notesMasterIdLst>
  <p:handoutMasterIdLst>
    <p:handoutMasterId r:id="rId26"/>
  </p:handoutMasterIdLst>
  <p:sldIdLst>
    <p:sldId id="256" r:id="rId2"/>
    <p:sldId id="277" r:id="rId3"/>
    <p:sldId id="259" r:id="rId4"/>
    <p:sldId id="258" r:id="rId5"/>
    <p:sldId id="265" r:id="rId6"/>
    <p:sldId id="267" r:id="rId7"/>
    <p:sldId id="268" r:id="rId8"/>
    <p:sldId id="269" r:id="rId9"/>
    <p:sldId id="260" r:id="rId10"/>
    <p:sldId id="261" r:id="rId11"/>
    <p:sldId id="262" r:id="rId12"/>
    <p:sldId id="263" r:id="rId13"/>
    <p:sldId id="264" r:id="rId14"/>
    <p:sldId id="275" r:id="rId15"/>
    <p:sldId id="276" r:id="rId16"/>
    <p:sldId id="274" r:id="rId17"/>
    <p:sldId id="271" r:id="rId18"/>
    <p:sldId id="278" r:id="rId19"/>
    <p:sldId id="270" r:id="rId20"/>
    <p:sldId id="281" r:id="rId21"/>
    <p:sldId id="273" r:id="rId22"/>
    <p:sldId id="279" r:id="rId23"/>
    <p:sldId id="280"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631" autoAdjust="0"/>
  </p:normalViewPr>
  <p:slideViewPr>
    <p:cSldViewPr snapToGrid="0">
      <p:cViewPr varScale="1">
        <p:scale>
          <a:sx n="60" d="100"/>
          <a:sy n="60" d="100"/>
        </p:scale>
        <p:origin x="1522"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D09D6B0-66BC-4A3B-9B57-618575FAF3B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DC971BB-B49D-4BA2-830A-3B263BE1D1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25914DB-C452-4CD3-BD54-46D6AD8DE7F7}" type="datetimeFigureOut">
              <a:rPr lang="en-US" smtClean="0"/>
              <a:t>3/20/2020</a:t>
            </a:fld>
            <a:endParaRPr lang="en-US" dirty="0"/>
          </a:p>
        </p:txBody>
      </p:sp>
      <p:sp>
        <p:nvSpPr>
          <p:cNvPr id="4" name="Footer Placeholder 3">
            <a:extLst>
              <a:ext uri="{FF2B5EF4-FFF2-40B4-BE49-F238E27FC236}">
                <a16:creationId xmlns:a16="http://schemas.microsoft.com/office/drawing/2014/main" id="{A9382F1F-8A89-44E4-8650-7E5C7E26B7D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226057C5-5290-43C3-9292-7E900568E02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3FDA018-4F46-4E7D-80E7-BA0CE880AFE2}" type="slidenum">
              <a:rPr lang="en-US" smtClean="0"/>
              <a:t>‹#›</a:t>
            </a:fld>
            <a:endParaRPr lang="en-US" dirty="0"/>
          </a:p>
        </p:txBody>
      </p:sp>
    </p:spTree>
    <p:extLst>
      <p:ext uri="{BB962C8B-B14F-4D97-AF65-F5344CB8AC3E}">
        <p14:creationId xmlns:p14="http://schemas.microsoft.com/office/powerpoint/2010/main" val="44517701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63EE70-3C3A-4BA9-A158-7DA9B04FA911}" type="datetimeFigureOut">
              <a:rPr lang="en-US" smtClean="0"/>
              <a:t>3/20/2020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6AFEED-BC14-4032-8F47-E3EB7E715408}" type="slidenum">
              <a:rPr lang="en-US" smtClean="0"/>
              <a:t>‹#›</a:t>
            </a:fld>
            <a:endParaRPr lang="en-US" dirty="0"/>
          </a:p>
        </p:txBody>
      </p:sp>
    </p:spTree>
    <p:extLst>
      <p:ext uri="{BB962C8B-B14F-4D97-AF65-F5344CB8AC3E}">
        <p14:creationId xmlns:p14="http://schemas.microsoft.com/office/powerpoint/2010/main" val="114886816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This slide</a:t>
            </a:r>
            <a:r>
              <a:rPr lang="en-IN" baseline="0" dirty="0"/>
              <a:t> highlights the team members’ name and student ID on the COSC 1P50 group project. The topic of the project is “net neutrality”. The work is cordially done and citations are cited.</a:t>
            </a:r>
            <a:endParaRPr lang="en-IN" dirty="0"/>
          </a:p>
        </p:txBody>
      </p:sp>
      <p:sp>
        <p:nvSpPr>
          <p:cNvPr id="4" name="Slide Number Placeholder 3"/>
          <p:cNvSpPr>
            <a:spLocks noGrp="1"/>
          </p:cNvSpPr>
          <p:nvPr>
            <p:ph type="sldNum" sz="quarter" idx="5"/>
          </p:nvPr>
        </p:nvSpPr>
        <p:spPr/>
        <p:txBody>
          <a:bodyPr/>
          <a:lstStyle/>
          <a:p>
            <a:fld id="{AD6AFEED-BC14-4032-8F47-E3EB7E715408}" type="slidenum">
              <a:rPr lang="en-US" smtClean="0"/>
              <a:t>1</a:t>
            </a:fld>
            <a:endParaRPr lang="en-US" dirty="0"/>
          </a:p>
        </p:txBody>
      </p:sp>
    </p:spTree>
    <p:extLst>
      <p:ext uri="{BB962C8B-B14F-4D97-AF65-F5344CB8AC3E}">
        <p14:creationId xmlns:p14="http://schemas.microsoft.com/office/powerpoint/2010/main" val="22212591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US" dirty="0"/>
              <a:t>Some network neutrality opponents worry that it will be too difficult to craft clear and effective network neutrality rules. </a:t>
            </a:r>
          </a:p>
          <a:p>
            <a:pPr marL="171450" indent="-171450">
              <a:buFont typeface="Wingdings" panose="05000000000000000000" pitchFamily="2" charset="2"/>
              <a:buChar char="§"/>
            </a:pPr>
            <a:r>
              <a:rPr lang="en-US" dirty="0"/>
              <a:t>The internet is complex and changes quickly. Skeptics worry that regulations could become obsolete almost as soon as they are established. That could create a lot of work for lawyers without actually preserving internet openness.</a:t>
            </a:r>
          </a:p>
        </p:txBody>
      </p:sp>
      <p:sp>
        <p:nvSpPr>
          <p:cNvPr id="4" name="Slide Number Placeholder 3"/>
          <p:cNvSpPr>
            <a:spLocks noGrp="1"/>
          </p:cNvSpPr>
          <p:nvPr>
            <p:ph type="sldNum" sz="quarter" idx="10"/>
          </p:nvPr>
        </p:nvSpPr>
        <p:spPr/>
        <p:txBody>
          <a:bodyPr/>
          <a:lstStyle/>
          <a:p>
            <a:fld id="{AD6AFEED-BC14-4032-8F47-E3EB7E715408}" type="slidenum">
              <a:rPr lang="en-US" smtClean="0"/>
              <a:t>10</a:t>
            </a:fld>
            <a:endParaRPr lang="en-US" dirty="0"/>
          </a:p>
        </p:txBody>
      </p:sp>
    </p:spTree>
    <p:extLst>
      <p:ext uri="{BB962C8B-B14F-4D97-AF65-F5344CB8AC3E}">
        <p14:creationId xmlns:p14="http://schemas.microsoft.com/office/powerpoint/2010/main" val="21911958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US" dirty="0"/>
              <a:t>Network neutrality supporters are particularly worried about incumbent broadband providers deliberately hobbling new services that represent a competitive threat to those providers' own products. For example, telephone companies might be tempted to interfere with internet telephony services such as Skype that compete with traditional phone service. </a:t>
            </a:r>
          </a:p>
          <a:p>
            <a:pPr marL="171450" indent="-171450">
              <a:buFont typeface="Wingdings" panose="05000000000000000000" pitchFamily="2" charset="2"/>
              <a:buChar char="§"/>
            </a:pPr>
            <a:r>
              <a:rPr lang="en-US" dirty="0"/>
              <a:t>Cable companies might want to slow down services such as Netflix that compete with their paid television service.</a:t>
            </a:r>
          </a:p>
          <a:p>
            <a:endParaRPr lang="en-US" dirty="0"/>
          </a:p>
          <a:p>
            <a:endParaRPr lang="en-US" dirty="0"/>
          </a:p>
        </p:txBody>
      </p:sp>
      <p:sp>
        <p:nvSpPr>
          <p:cNvPr id="4" name="Slide Number Placeholder 3"/>
          <p:cNvSpPr>
            <a:spLocks noGrp="1"/>
          </p:cNvSpPr>
          <p:nvPr>
            <p:ph type="sldNum" sz="quarter" idx="10"/>
          </p:nvPr>
        </p:nvSpPr>
        <p:spPr/>
        <p:txBody>
          <a:bodyPr/>
          <a:lstStyle/>
          <a:p>
            <a:fld id="{AD6AFEED-BC14-4032-8F47-E3EB7E715408}" type="slidenum">
              <a:rPr lang="en-US" smtClean="0"/>
              <a:t>11</a:t>
            </a:fld>
            <a:endParaRPr lang="en-US" dirty="0"/>
          </a:p>
        </p:txBody>
      </p:sp>
    </p:spTree>
    <p:extLst>
      <p:ext uri="{BB962C8B-B14F-4D97-AF65-F5344CB8AC3E}">
        <p14:creationId xmlns:p14="http://schemas.microsoft.com/office/powerpoint/2010/main" val="6706529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US" dirty="0"/>
              <a:t>Advocates say network neutrality is a big reason there has been so much innovation on the internet over the last two decades. Network neutrality keeps the barriers to entry for new websites and internet applications low. Supporters say that freedom has allowed the creation of dozens of innovative online services such as Google, Twitter, Netflix, Amazon, Skype, and more</a:t>
            </a:r>
          </a:p>
        </p:txBody>
      </p:sp>
      <p:sp>
        <p:nvSpPr>
          <p:cNvPr id="4" name="Slide Number Placeholder 3"/>
          <p:cNvSpPr>
            <a:spLocks noGrp="1"/>
          </p:cNvSpPr>
          <p:nvPr>
            <p:ph type="sldNum" sz="quarter" idx="10"/>
          </p:nvPr>
        </p:nvSpPr>
        <p:spPr/>
        <p:txBody>
          <a:bodyPr/>
          <a:lstStyle/>
          <a:p>
            <a:fld id="{AD6AFEED-BC14-4032-8F47-E3EB7E715408}" type="slidenum">
              <a:rPr lang="en-US" smtClean="0"/>
              <a:t>12</a:t>
            </a:fld>
            <a:endParaRPr lang="en-US" dirty="0"/>
          </a:p>
        </p:txBody>
      </p:sp>
    </p:spTree>
    <p:extLst>
      <p:ext uri="{BB962C8B-B14F-4D97-AF65-F5344CB8AC3E}">
        <p14:creationId xmlns:p14="http://schemas.microsoft.com/office/powerpoint/2010/main" val="6833616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US" dirty="0"/>
              <a:t>In February 2015, the FCC approved new, stronger network neutrality rules that regulate internet access like a public utility. Network neutrality supporters hailed the proposal. But Republicans in Congress say it will lead to excessive regulation of the internet. They're working on legislation that would partially reverse the rules.</a:t>
            </a:r>
            <a:r>
              <a:rPr lang="en-US" sz="1200" b="0" i="0" kern="1200" dirty="0">
                <a:solidFill>
                  <a:schemeClr val="tx1"/>
                </a:solidFill>
                <a:effectLst/>
                <a:latin typeface="+mn-lt"/>
                <a:ea typeface="+mn-ea"/>
                <a:cs typeface="+mn-cs"/>
              </a:rPr>
              <a:t> </a:t>
            </a:r>
          </a:p>
          <a:p>
            <a:pPr marL="171450" indent="-171450">
              <a:buFont typeface="Wingdings" panose="05000000000000000000" pitchFamily="2" charset="2"/>
              <a:buChar char="§"/>
            </a:pPr>
            <a:r>
              <a:rPr lang="en-US" sz="1200" b="0" i="0" kern="1200" dirty="0">
                <a:solidFill>
                  <a:schemeClr val="tx1"/>
                </a:solidFill>
                <a:effectLst/>
                <a:latin typeface="+mn-lt"/>
                <a:ea typeface="+mn-ea"/>
                <a:cs typeface="+mn-cs"/>
              </a:rPr>
              <a:t>The regulations also face challenges in the courts. Multiple telecom industry groups have sued to stop the new rules, arguing that they exceed the FCC's authority. </a:t>
            </a:r>
          </a:p>
          <a:p>
            <a:pPr marL="171450" indent="-171450">
              <a:buFont typeface="Wingdings" panose="05000000000000000000" pitchFamily="2" charset="2"/>
              <a:buChar char="§"/>
            </a:pPr>
            <a:r>
              <a:rPr lang="en-US" sz="1200" b="0" i="0" kern="1200" dirty="0">
                <a:solidFill>
                  <a:schemeClr val="tx1"/>
                </a:solidFill>
                <a:effectLst/>
                <a:latin typeface="+mn-lt"/>
                <a:ea typeface="+mn-ea"/>
                <a:cs typeface="+mn-cs"/>
              </a:rPr>
              <a:t>It may take a couple of years for these legal issues to be settled.</a:t>
            </a:r>
            <a:endParaRPr lang="en-US" dirty="0"/>
          </a:p>
        </p:txBody>
      </p:sp>
      <p:sp>
        <p:nvSpPr>
          <p:cNvPr id="4" name="Slide Number Placeholder 3"/>
          <p:cNvSpPr>
            <a:spLocks noGrp="1"/>
          </p:cNvSpPr>
          <p:nvPr>
            <p:ph type="sldNum" sz="quarter" idx="10"/>
          </p:nvPr>
        </p:nvSpPr>
        <p:spPr/>
        <p:txBody>
          <a:bodyPr/>
          <a:lstStyle/>
          <a:p>
            <a:fld id="{AD6AFEED-BC14-4032-8F47-E3EB7E715408}" type="slidenum">
              <a:rPr lang="en-US" smtClean="0"/>
              <a:t>13</a:t>
            </a:fld>
            <a:endParaRPr lang="en-US" dirty="0"/>
          </a:p>
        </p:txBody>
      </p:sp>
    </p:spTree>
    <p:extLst>
      <p:ext uri="{BB962C8B-B14F-4D97-AF65-F5344CB8AC3E}">
        <p14:creationId xmlns:p14="http://schemas.microsoft.com/office/powerpoint/2010/main" val="10217356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IN" dirty="0"/>
              <a:t>Net</a:t>
            </a:r>
            <a:r>
              <a:rPr lang="en-IN" baseline="0" dirty="0"/>
              <a:t> neutrality in Canada - </a:t>
            </a:r>
            <a:r>
              <a:rPr lang="en-US" baseline="0" dirty="0"/>
              <a:t>In a January 25, 2011 decision, the Canadian Radio-Television and Telecommunications Commission (CRTC) ruled that usage-based billing could be introduced. </a:t>
            </a:r>
          </a:p>
          <a:p>
            <a:pPr marL="171450" indent="-171450">
              <a:buFont typeface="Wingdings" panose="05000000000000000000" pitchFamily="2" charset="2"/>
              <a:buChar char="§"/>
            </a:pPr>
            <a:r>
              <a:rPr lang="en-US" baseline="0" dirty="0"/>
              <a:t>Prime Minister Harper signaled that the government may be looking into the ruling: "We're very concerned about CRTC's decision on usage-based billing and its impact on consumers. I've asked for a review of the decision." </a:t>
            </a:r>
          </a:p>
          <a:p>
            <a:pPr marL="171450" indent="-171450">
              <a:buFont typeface="Wingdings" panose="05000000000000000000" pitchFamily="2" charset="2"/>
              <a:buChar char="§"/>
            </a:pPr>
            <a:r>
              <a:rPr lang="en-US" baseline="0" dirty="0"/>
              <a:t>Some have suggested that the ruling adversely affects net neutrality, since it discriminates against media that is larger in size, such as audio and video. </a:t>
            </a:r>
          </a:p>
          <a:p>
            <a:pPr marL="171450" indent="-171450">
              <a:buFont typeface="Wingdings" panose="05000000000000000000" pitchFamily="2" charset="2"/>
              <a:buChar char="§"/>
            </a:pPr>
            <a:r>
              <a:rPr lang="en-US" baseline="0" dirty="0"/>
              <a:t>In 2005, Canada's second-largest telecommunications company, TELUS, began blocking access to a server that hosted a website supporting a labor strike against the company.</a:t>
            </a:r>
            <a:endParaRPr lang="en-IN" dirty="0"/>
          </a:p>
        </p:txBody>
      </p:sp>
      <p:sp>
        <p:nvSpPr>
          <p:cNvPr id="4" name="Slide Number Placeholder 3"/>
          <p:cNvSpPr>
            <a:spLocks noGrp="1"/>
          </p:cNvSpPr>
          <p:nvPr>
            <p:ph type="sldNum" sz="quarter" idx="5"/>
          </p:nvPr>
        </p:nvSpPr>
        <p:spPr/>
        <p:txBody>
          <a:bodyPr/>
          <a:lstStyle/>
          <a:p>
            <a:fld id="{AD6AFEED-BC14-4032-8F47-E3EB7E715408}" type="slidenum">
              <a:rPr lang="en-US" smtClean="0"/>
              <a:t>14</a:t>
            </a:fld>
            <a:endParaRPr lang="en-US" dirty="0"/>
          </a:p>
        </p:txBody>
      </p:sp>
    </p:spTree>
    <p:extLst>
      <p:ext uri="{BB962C8B-B14F-4D97-AF65-F5344CB8AC3E}">
        <p14:creationId xmlns:p14="http://schemas.microsoft.com/office/powerpoint/2010/main" val="39766633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IN" dirty="0"/>
              <a:t>In this slide, information is given about how the Canadian government has responded to </a:t>
            </a:r>
            <a:r>
              <a:rPr lang="en-IN" i="1" dirty="0"/>
              <a:t>Net Neutrality </a:t>
            </a:r>
            <a:r>
              <a:rPr lang="en-IN" i="0" dirty="0"/>
              <a:t>passes laws to implement it.</a:t>
            </a:r>
          </a:p>
          <a:p>
            <a:pPr marL="171450" indent="-171450">
              <a:buFont typeface="Wingdings" panose="05000000000000000000" pitchFamily="2" charset="2"/>
              <a:buChar char="§"/>
            </a:pPr>
            <a:r>
              <a:rPr lang="en-IN" i="0" dirty="0"/>
              <a:t>Some of such notable sections are section 27(2) and 36.</a:t>
            </a:r>
          </a:p>
          <a:p>
            <a:pPr marL="171450" indent="-171450">
              <a:buFont typeface="Wingdings" panose="05000000000000000000" pitchFamily="2" charset="2"/>
              <a:buChar char="§"/>
            </a:pPr>
            <a:r>
              <a:rPr lang="en-IN" i="0" dirty="0"/>
              <a:t>Section 27(2) states that no ISPs shall discriminate users by charging different rates for the same service. </a:t>
            </a:r>
          </a:p>
          <a:p>
            <a:pPr marL="171450" indent="-171450">
              <a:buFont typeface="Wingdings" panose="05000000000000000000" pitchFamily="2" charset="2"/>
              <a:buChar char="§"/>
            </a:pPr>
            <a:r>
              <a:rPr lang="en-IN" i="0" dirty="0"/>
              <a:t>Section 36 states that ISPs shall not control the content provided to their users as per their choice, unless stated otherwise by The Commission.</a:t>
            </a:r>
          </a:p>
        </p:txBody>
      </p:sp>
      <p:sp>
        <p:nvSpPr>
          <p:cNvPr id="4" name="Slide Number Placeholder 3"/>
          <p:cNvSpPr>
            <a:spLocks noGrp="1"/>
          </p:cNvSpPr>
          <p:nvPr>
            <p:ph type="sldNum" sz="quarter" idx="5"/>
          </p:nvPr>
        </p:nvSpPr>
        <p:spPr/>
        <p:txBody>
          <a:bodyPr/>
          <a:lstStyle/>
          <a:p>
            <a:fld id="{AD6AFEED-BC14-4032-8F47-E3EB7E715408}" type="slidenum">
              <a:rPr lang="en-US" smtClean="0"/>
              <a:t>15</a:t>
            </a:fld>
            <a:endParaRPr lang="en-US" dirty="0"/>
          </a:p>
        </p:txBody>
      </p:sp>
    </p:spTree>
    <p:extLst>
      <p:ext uri="{BB962C8B-B14F-4D97-AF65-F5344CB8AC3E}">
        <p14:creationId xmlns:p14="http://schemas.microsoft.com/office/powerpoint/2010/main" val="42759154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US" dirty="0"/>
              <a:t>Nowadays, information can take almost no time to get from one corner to another. All thanks to sites like Twitter, Facebook and </a:t>
            </a:r>
            <a:r>
              <a:rPr lang="en-US" dirty="0" err="1"/>
              <a:t>Whatsapp</a:t>
            </a:r>
            <a:r>
              <a:rPr lang="en-US" dirty="0"/>
              <a:t>.</a:t>
            </a:r>
          </a:p>
          <a:p>
            <a:pPr marL="171450" indent="-171450">
              <a:buFont typeface="Wingdings" panose="05000000000000000000" pitchFamily="2" charset="2"/>
              <a:buChar char="§"/>
            </a:pPr>
            <a:r>
              <a:rPr lang="en-US" dirty="0"/>
              <a:t>Due to these services, many people have been able to connect with their family and friends, even when seven seas apart.</a:t>
            </a:r>
          </a:p>
          <a:p>
            <a:pPr marL="171450" indent="-171450">
              <a:buFont typeface="Wingdings" panose="05000000000000000000" pitchFamily="2" charset="2"/>
              <a:buChar char="§"/>
            </a:pPr>
            <a:r>
              <a:rPr lang="en-US" dirty="0"/>
              <a:t>These services are totally free to use for every person on this planet. Many features such as voice calls, video calls, transmission of images, text and even videos are include in these apps.</a:t>
            </a:r>
          </a:p>
          <a:p>
            <a:pPr marL="171450" indent="-171450">
              <a:buFont typeface="Wingdings" panose="05000000000000000000" pitchFamily="2" charset="2"/>
              <a:buChar char="§"/>
            </a:pPr>
            <a:r>
              <a:rPr lang="en-US" dirty="0"/>
              <a:t>A crucial and important part of the internet like these apps would not be free if net neutrality was not in effect. 	 </a:t>
            </a:r>
            <a:endParaRPr lang="en-IN" dirty="0"/>
          </a:p>
        </p:txBody>
      </p:sp>
      <p:sp>
        <p:nvSpPr>
          <p:cNvPr id="4" name="Slide Number Placeholder 3"/>
          <p:cNvSpPr>
            <a:spLocks noGrp="1"/>
          </p:cNvSpPr>
          <p:nvPr>
            <p:ph type="sldNum" sz="quarter" idx="5"/>
          </p:nvPr>
        </p:nvSpPr>
        <p:spPr/>
        <p:txBody>
          <a:bodyPr/>
          <a:lstStyle/>
          <a:p>
            <a:fld id="{AD6AFEED-BC14-4032-8F47-E3EB7E715408}" type="slidenum">
              <a:rPr lang="en-US" smtClean="0"/>
              <a:t>18</a:t>
            </a:fld>
            <a:endParaRPr lang="en-US" dirty="0"/>
          </a:p>
        </p:txBody>
      </p:sp>
    </p:spTree>
    <p:extLst>
      <p:ext uri="{BB962C8B-B14F-4D97-AF65-F5344CB8AC3E}">
        <p14:creationId xmlns:p14="http://schemas.microsoft.com/office/powerpoint/2010/main" val="37096662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IN" dirty="0"/>
              <a:t>With a lot of information on </a:t>
            </a:r>
            <a:r>
              <a:rPr lang="en-IN" i="1" dirty="0"/>
              <a:t>Net Neutrality, </a:t>
            </a:r>
            <a:r>
              <a:rPr lang="en-IN" i="0" dirty="0"/>
              <a:t>comes many questions like why should we care.</a:t>
            </a:r>
          </a:p>
          <a:p>
            <a:pPr marL="171450" indent="-171450">
              <a:buFont typeface="Arial" panose="020B0604020202020204" pitchFamily="34" charset="0"/>
              <a:buChar char="•"/>
            </a:pPr>
            <a:r>
              <a:rPr lang="en-IN" i="0" dirty="0"/>
              <a:t>The reasons to why it is important are very clear and relevant. These reasons are listed in this slide.</a:t>
            </a:r>
          </a:p>
          <a:p>
            <a:pPr marL="171450" indent="-171450">
              <a:buFont typeface="Arial" panose="020B0604020202020204" pitchFamily="34" charset="0"/>
              <a:buChar char="•"/>
            </a:pPr>
            <a:r>
              <a:rPr lang="en-IN" i="0" dirty="0"/>
              <a:t>The major reasons are freedom, equality and responsibility.</a:t>
            </a:r>
          </a:p>
          <a:p>
            <a:pPr marL="171450" indent="-171450">
              <a:buFont typeface="Arial" panose="020B0604020202020204" pitchFamily="34" charset="0"/>
              <a:buChar char="•"/>
            </a:pPr>
            <a:r>
              <a:rPr lang="en-IN" i="0" dirty="0"/>
              <a:t>Freedom is a very important factor in one’s life, as stated by </a:t>
            </a:r>
            <a:r>
              <a:rPr lang="en-IN" i="1" dirty="0"/>
              <a:t>Rudyard Kipling, </a:t>
            </a:r>
            <a:r>
              <a:rPr lang="en-US" sz="1200" b="0" i="1"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No price is too high to pay for the privilege of owning yourself.</a:t>
            </a:r>
            <a:r>
              <a:rPr lang="en-US" sz="1200" b="0" i="1" kern="1200" dirty="0">
                <a:solidFill>
                  <a:schemeClr val="tx1"/>
                </a:solidFill>
                <a:effectLst/>
                <a:latin typeface="+mn-lt"/>
                <a:ea typeface="+mn-ea"/>
                <a:cs typeface="+mn-cs"/>
              </a:rPr>
              <a:t>”</a:t>
            </a:r>
            <a:endParaRPr lang="en-IN" dirty="0"/>
          </a:p>
        </p:txBody>
      </p:sp>
      <p:sp>
        <p:nvSpPr>
          <p:cNvPr id="4" name="Slide Number Placeholder 3"/>
          <p:cNvSpPr>
            <a:spLocks noGrp="1"/>
          </p:cNvSpPr>
          <p:nvPr>
            <p:ph type="sldNum" sz="quarter" idx="5"/>
          </p:nvPr>
        </p:nvSpPr>
        <p:spPr/>
        <p:txBody>
          <a:bodyPr/>
          <a:lstStyle/>
          <a:p>
            <a:fld id="{AD6AFEED-BC14-4032-8F47-E3EB7E715408}" type="slidenum">
              <a:rPr lang="en-US" smtClean="0"/>
              <a:t>19</a:t>
            </a:fld>
            <a:endParaRPr lang="en-US" dirty="0"/>
          </a:p>
        </p:txBody>
      </p:sp>
    </p:spTree>
    <p:extLst>
      <p:ext uri="{BB962C8B-B14F-4D97-AF65-F5344CB8AC3E}">
        <p14:creationId xmlns:p14="http://schemas.microsoft.com/office/powerpoint/2010/main" val="19640566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IN" sz="1400" dirty="0"/>
              <a:t>With a lot of Information </a:t>
            </a:r>
            <a:r>
              <a:rPr lang="en-IN" sz="1400" i="0" dirty="0"/>
              <a:t>o</a:t>
            </a:r>
            <a:r>
              <a:rPr lang="en-IN" sz="1400" dirty="0"/>
              <a:t>n </a:t>
            </a:r>
            <a:r>
              <a:rPr lang="en-IN" sz="1400" i="1" dirty="0"/>
              <a:t>Net Neutrality, </a:t>
            </a:r>
            <a:r>
              <a:rPr lang="en-IN" sz="1400" i="0" dirty="0"/>
              <a:t>comes a lot of myths and rumours.</a:t>
            </a:r>
          </a:p>
          <a:p>
            <a:pPr marL="171450" indent="-171450">
              <a:buFont typeface="Wingdings" panose="05000000000000000000" pitchFamily="2" charset="2"/>
              <a:buChar char="§"/>
            </a:pPr>
            <a:r>
              <a:rPr lang="en-IN" sz="1400" i="0" dirty="0"/>
              <a:t>So, it is very important to understand this topic without such doubts, for the betterment of the knowledge.</a:t>
            </a:r>
          </a:p>
          <a:p>
            <a:pPr marL="171450" indent="-171450">
              <a:buFont typeface="Wingdings" panose="05000000000000000000" pitchFamily="2" charset="2"/>
              <a:buChar char="§"/>
            </a:pPr>
            <a:r>
              <a:rPr lang="en-IN" sz="1400" i="0" dirty="0"/>
              <a:t>In this slide, many common myths are debunked for a clear and precise understanding</a:t>
            </a:r>
            <a:r>
              <a:rPr lang="en-IN" sz="1400" dirty="0"/>
              <a:t> of </a:t>
            </a:r>
            <a:r>
              <a:rPr lang="en-IN" sz="1400" i="1" dirty="0"/>
              <a:t>Net Neutrality.</a:t>
            </a:r>
            <a:endParaRPr lang="en-IN" sz="1400" dirty="0"/>
          </a:p>
          <a:p>
            <a:endParaRPr lang="en-IN" dirty="0"/>
          </a:p>
        </p:txBody>
      </p:sp>
      <p:sp>
        <p:nvSpPr>
          <p:cNvPr id="4" name="Slide Number Placeholder 3"/>
          <p:cNvSpPr>
            <a:spLocks noGrp="1"/>
          </p:cNvSpPr>
          <p:nvPr>
            <p:ph type="sldNum" sz="quarter" idx="5"/>
          </p:nvPr>
        </p:nvSpPr>
        <p:spPr/>
        <p:txBody>
          <a:bodyPr/>
          <a:lstStyle/>
          <a:p>
            <a:fld id="{AD6AFEED-BC14-4032-8F47-E3EB7E715408}" type="slidenum">
              <a:rPr lang="en-US" smtClean="0"/>
              <a:t>20</a:t>
            </a:fld>
            <a:endParaRPr lang="en-US" dirty="0"/>
          </a:p>
        </p:txBody>
      </p:sp>
    </p:spTree>
    <p:extLst>
      <p:ext uri="{BB962C8B-B14F-4D97-AF65-F5344CB8AC3E}">
        <p14:creationId xmlns:p14="http://schemas.microsoft.com/office/powerpoint/2010/main" val="18687424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ü"/>
            </a:pPr>
            <a:r>
              <a:rPr lang="en-US" dirty="0"/>
              <a:t>This slide contains the list of all the sources through which the statistical information has been retrieved. E.g. citations, URLs, etc.</a:t>
            </a:r>
            <a:endParaRPr lang="en-IN" dirty="0"/>
          </a:p>
        </p:txBody>
      </p:sp>
      <p:sp>
        <p:nvSpPr>
          <p:cNvPr id="4" name="Slide Number Placeholder 3"/>
          <p:cNvSpPr>
            <a:spLocks noGrp="1"/>
          </p:cNvSpPr>
          <p:nvPr>
            <p:ph type="sldNum" sz="quarter" idx="5"/>
          </p:nvPr>
        </p:nvSpPr>
        <p:spPr/>
        <p:txBody>
          <a:bodyPr/>
          <a:lstStyle/>
          <a:p>
            <a:fld id="{AD6AFEED-BC14-4032-8F47-E3EB7E715408}" type="slidenum">
              <a:rPr lang="en-US" smtClean="0"/>
              <a:t>21</a:t>
            </a:fld>
            <a:endParaRPr lang="en-US" dirty="0"/>
          </a:p>
        </p:txBody>
      </p:sp>
    </p:spTree>
    <p:extLst>
      <p:ext uri="{BB962C8B-B14F-4D97-AF65-F5344CB8AC3E}">
        <p14:creationId xmlns:p14="http://schemas.microsoft.com/office/powerpoint/2010/main" val="4018337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This Slide contains the roles that each team member has played in making this presentation.</a:t>
            </a:r>
          </a:p>
        </p:txBody>
      </p:sp>
      <p:sp>
        <p:nvSpPr>
          <p:cNvPr id="4" name="Slide Number Placeholder 3"/>
          <p:cNvSpPr>
            <a:spLocks noGrp="1"/>
          </p:cNvSpPr>
          <p:nvPr>
            <p:ph type="sldNum" sz="quarter" idx="5"/>
          </p:nvPr>
        </p:nvSpPr>
        <p:spPr/>
        <p:txBody>
          <a:bodyPr/>
          <a:lstStyle/>
          <a:p>
            <a:fld id="{AD6AFEED-BC14-4032-8F47-E3EB7E715408}" type="slidenum">
              <a:rPr lang="en-US" smtClean="0"/>
              <a:t>2</a:t>
            </a:fld>
            <a:endParaRPr lang="en-US" dirty="0"/>
          </a:p>
        </p:txBody>
      </p:sp>
    </p:spTree>
    <p:extLst>
      <p:ext uri="{BB962C8B-B14F-4D97-AF65-F5344CB8AC3E}">
        <p14:creationId xmlns:p14="http://schemas.microsoft.com/office/powerpoint/2010/main" val="1970872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AD6AFEED-BC14-4032-8F47-E3EB7E715408}" type="slidenum">
              <a:rPr lang="en-US" smtClean="0"/>
              <a:t>22</a:t>
            </a:fld>
            <a:endParaRPr lang="en-US" dirty="0"/>
          </a:p>
        </p:txBody>
      </p:sp>
    </p:spTree>
    <p:extLst>
      <p:ext uri="{BB962C8B-B14F-4D97-AF65-F5344CB8AC3E}">
        <p14:creationId xmlns:p14="http://schemas.microsoft.com/office/powerpoint/2010/main" val="1455844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slide tells defines net neutrality and creates a basic idea in the readers mind about net neutrality. It is also defined as The concept that all data on the internet should be treated equally by corporations, such as internet service providers, and governments, regardless of content, user, platform, application or device. Network neutrality requires all Internet service providers (ISPs) to provide the same level of data access and speed to all traffic, and that traffic to one service or website cannot be blocked or degraded. ISPs are also not to create special arrangements with services or websites, in which companies providing them are given improved network access or speed.</a:t>
            </a:r>
            <a:endParaRPr lang="en-US" dirty="0"/>
          </a:p>
        </p:txBody>
      </p:sp>
      <p:sp>
        <p:nvSpPr>
          <p:cNvPr id="4" name="Slide Number Placeholder 3"/>
          <p:cNvSpPr>
            <a:spLocks noGrp="1"/>
          </p:cNvSpPr>
          <p:nvPr>
            <p:ph type="sldNum" sz="quarter" idx="10"/>
          </p:nvPr>
        </p:nvSpPr>
        <p:spPr/>
        <p:txBody>
          <a:bodyPr/>
          <a:lstStyle/>
          <a:p>
            <a:fld id="{AD6AFEED-BC14-4032-8F47-E3EB7E715408}" type="slidenum">
              <a:rPr lang="en-US" smtClean="0"/>
              <a:t>3</a:t>
            </a:fld>
            <a:endParaRPr lang="en-US" dirty="0"/>
          </a:p>
        </p:txBody>
      </p:sp>
    </p:spTree>
    <p:extLst>
      <p:ext uri="{BB962C8B-B14F-4D97-AF65-F5344CB8AC3E}">
        <p14:creationId xmlns:p14="http://schemas.microsoft.com/office/powerpoint/2010/main" val="3137417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US" dirty="0"/>
              <a:t>Net neutrality is administrated on a national or regional basis, though much of the world's focus has been on the conflict over net neutrality in the United States. </a:t>
            </a:r>
          </a:p>
          <a:p>
            <a:pPr marL="171450" indent="-171450">
              <a:buFont typeface="Wingdings" panose="05000000000000000000" pitchFamily="2" charset="2"/>
              <a:buChar char="§"/>
            </a:pPr>
            <a:r>
              <a:rPr lang="en-US" dirty="0"/>
              <a:t>Net neutrality in the United States has been a topic since the early 1990s, as they were one of the world leaders in online service providing. However, they face the same problems as the rest of the world. </a:t>
            </a:r>
          </a:p>
          <a:p>
            <a:pPr marL="171450" indent="-171450">
              <a:buFont typeface="Wingdings" panose="05000000000000000000" pitchFamily="2" charset="2"/>
              <a:buChar char="§"/>
            </a:pPr>
            <a:r>
              <a:rPr lang="en-US" dirty="0"/>
              <a:t>Finding an appropriate solution to creating more regulation for Internet Service Providers has been a major work in progress.</a:t>
            </a:r>
          </a:p>
          <a:p>
            <a:r>
              <a:rPr lang="en-US" dirty="0"/>
              <a:t>    (from Wikipedia)</a:t>
            </a:r>
          </a:p>
        </p:txBody>
      </p:sp>
      <p:sp>
        <p:nvSpPr>
          <p:cNvPr id="4" name="Slide Number Placeholder 3"/>
          <p:cNvSpPr>
            <a:spLocks noGrp="1"/>
          </p:cNvSpPr>
          <p:nvPr>
            <p:ph type="sldNum" sz="quarter" idx="10"/>
          </p:nvPr>
        </p:nvSpPr>
        <p:spPr/>
        <p:txBody>
          <a:bodyPr/>
          <a:lstStyle/>
          <a:p>
            <a:fld id="{AD6AFEED-BC14-4032-8F47-E3EB7E715408}" type="slidenum">
              <a:rPr lang="en-US" smtClean="0"/>
              <a:t>4</a:t>
            </a:fld>
            <a:endParaRPr lang="en-US" dirty="0"/>
          </a:p>
        </p:txBody>
      </p:sp>
    </p:spTree>
    <p:extLst>
      <p:ext uri="{BB962C8B-B14F-4D97-AF65-F5344CB8AC3E}">
        <p14:creationId xmlns:p14="http://schemas.microsoft.com/office/powerpoint/2010/main" val="1238362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US" dirty="0"/>
              <a:t>Net neutrality is the notion that Internet Service Providers (ISPs) should treat all content that runs on their networks equally. </a:t>
            </a:r>
          </a:p>
          <a:p>
            <a:pPr marL="171450" indent="-171450">
              <a:buFont typeface="Wingdings" panose="05000000000000000000" pitchFamily="2" charset="2"/>
              <a:buChar char="§"/>
            </a:pPr>
            <a:r>
              <a:rPr lang="en-US" dirty="0"/>
              <a:t>Whatever the source or application, wherever the content is headed—all of it should be available to consumers at equal cost and speed.</a:t>
            </a:r>
          </a:p>
        </p:txBody>
      </p:sp>
      <p:sp>
        <p:nvSpPr>
          <p:cNvPr id="4" name="Slide Number Placeholder 3"/>
          <p:cNvSpPr>
            <a:spLocks noGrp="1"/>
          </p:cNvSpPr>
          <p:nvPr>
            <p:ph type="sldNum" sz="quarter" idx="10"/>
          </p:nvPr>
        </p:nvSpPr>
        <p:spPr/>
        <p:txBody>
          <a:bodyPr/>
          <a:lstStyle/>
          <a:p>
            <a:fld id="{AD6AFEED-BC14-4032-8F47-E3EB7E715408}" type="slidenum">
              <a:rPr lang="en-US" smtClean="0"/>
              <a:t>5</a:t>
            </a:fld>
            <a:endParaRPr lang="en-US" dirty="0"/>
          </a:p>
        </p:txBody>
      </p:sp>
    </p:spTree>
    <p:extLst>
      <p:ext uri="{BB962C8B-B14F-4D97-AF65-F5344CB8AC3E}">
        <p14:creationId xmlns:p14="http://schemas.microsoft.com/office/powerpoint/2010/main" val="1125626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US" dirty="0"/>
              <a:t>Legal experts say net neutrality advocates just might have a case. </a:t>
            </a:r>
          </a:p>
          <a:p>
            <a:pPr marL="171450" indent="-171450">
              <a:buFont typeface="Wingdings" panose="05000000000000000000" pitchFamily="2" charset="2"/>
              <a:buChar char="§"/>
            </a:pPr>
            <a:r>
              <a:rPr lang="en-US" dirty="0"/>
              <a:t>Federal law prohibits federal agencies from passing "arbitrary or capricious" regulations, in part to stop rules from yo-yoing back and forth every time control of the White House changes parties. </a:t>
            </a:r>
          </a:p>
          <a:p>
            <a:pPr marL="171450" indent="-171450">
              <a:buFont typeface="Wingdings" panose="05000000000000000000" pitchFamily="2" charset="2"/>
              <a:buChar char="§"/>
            </a:pPr>
            <a:r>
              <a:rPr lang="en-US" dirty="0"/>
              <a:t>Agencies are allowed to change their minds, however, so it remains to be seen how the courts will rule.</a:t>
            </a:r>
          </a:p>
        </p:txBody>
      </p:sp>
      <p:sp>
        <p:nvSpPr>
          <p:cNvPr id="4" name="Slide Number Placeholder 3"/>
          <p:cNvSpPr>
            <a:spLocks noGrp="1"/>
          </p:cNvSpPr>
          <p:nvPr>
            <p:ph type="sldNum" sz="quarter" idx="10"/>
          </p:nvPr>
        </p:nvSpPr>
        <p:spPr/>
        <p:txBody>
          <a:bodyPr/>
          <a:lstStyle/>
          <a:p>
            <a:fld id="{AD6AFEED-BC14-4032-8F47-E3EB7E715408}" type="slidenum">
              <a:rPr lang="en-US" smtClean="0"/>
              <a:t>6</a:t>
            </a:fld>
            <a:endParaRPr lang="en-US" dirty="0"/>
          </a:p>
        </p:txBody>
      </p:sp>
    </p:spTree>
    <p:extLst>
      <p:ext uri="{BB962C8B-B14F-4D97-AF65-F5344CB8AC3E}">
        <p14:creationId xmlns:p14="http://schemas.microsoft.com/office/powerpoint/2010/main" val="943017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US" dirty="0"/>
              <a:t>Critics argue that requiring networks to treat all traffic the same could discourage beneficial innovation by network owners. For example, some applications (such as voice calling and online games) are particularly sensitive to delays in delivering data.</a:t>
            </a:r>
          </a:p>
          <a:p>
            <a:pPr marL="0" indent="0">
              <a:buFont typeface="Wingdings" panose="05000000000000000000" pitchFamily="2" charset="2"/>
              <a:buNone/>
            </a:pPr>
            <a:endParaRPr lang="en-US" dirty="0"/>
          </a:p>
          <a:p>
            <a:pPr marL="171450" indent="-171450">
              <a:buFont typeface="Wingdings" panose="05000000000000000000" pitchFamily="2" charset="2"/>
              <a:buChar char="§"/>
            </a:pPr>
            <a:r>
              <a:rPr lang="en-US" dirty="0"/>
              <a:t>Internet users might benefit if companies could pay a premium to ensure that their latency-sensitive applications are given priority. But strict network neutrality rules could bar ISPs from experimenting with this kind of service.</a:t>
            </a:r>
          </a:p>
        </p:txBody>
      </p:sp>
      <p:sp>
        <p:nvSpPr>
          <p:cNvPr id="4" name="Slide Number Placeholder 3"/>
          <p:cNvSpPr>
            <a:spLocks noGrp="1"/>
          </p:cNvSpPr>
          <p:nvPr>
            <p:ph type="sldNum" sz="quarter" idx="10"/>
          </p:nvPr>
        </p:nvSpPr>
        <p:spPr/>
        <p:txBody>
          <a:bodyPr/>
          <a:lstStyle/>
          <a:p>
            <a:fld id="{AD6AFEED-BC14-4032-8F47-E3EB7E715408}" type="slidenum">
              <a:rPr lang="en-US" smtClean="0"/>
              <a:t>7</a:t>
            </a:fld>
            <a:endParaRPr lang="en-US" dirty="0"/>
          </a:p>
        </p:txBody>
      </p:sp>
    </p:spTree>
    <p:extLst>
      <p:ext uri="{BB962C8B-B14F-4D97-AF65-F5344CB8AC3E}">
        <p14:creationId xmlns:p14="http://schemas.microsoft.com/office/powerpoint/2010/main" val="2925524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US" dirty="0"/>
              <a:t>Another common concern is that regulations could discourage investment in network infrastructure. In some parts of the country, companies such as Verizon and Google have built new fiber optic networks that allow speeds as high as 1 gigabit per second — about 50 times faster than typical networks today. But these networks can cost billions of dollars to build, so many parts of the country haven't gotten them yet. </a:t>
            </a:r>
          </a:p>
          <a:p>
            <a:pPr marL="0" indent="0">
              <a:buFont typeface="Wingdings" panose="05000000000000000000" pitchFamily="2" charset="2"/>
              <a:buNone/>
            </a:pPr>
            <a:endParaRPr lang="en-US" dirty="0"/>
          </a:p>
          <a:p>
            <a:pPr marL="171450" indent="-171450">
              <a:buFont typeface="Wingdings" panose="05000000000000000000" pitchFamily="2" charset="2"/>
              <a:buChar char="§"/>
            </a:pPr>
            <a:r>
              <a:rPr lang="en-US" dirty="0"/>
              <a:t>If network neutrality rules make networks less profitable, that could slow the pace of investment</a:t>
            </a:r>
          </a:p>
        </p:txBody>
      </p:sp>
      <p:sp>
        <p:nvSpPr>
          <p:cNvPr id="4" name="Slide Number Placeholder 3"/>
          <p:cNvSpPr>
            <a:spLocks noGrp="1"/>
          </p:cNvSpPr>
          <p:nvPr>
            <p:ph type="sldNum" sz="quarter" idx="10"/>
          </p:nvPr>
        </p:nvSpPr>
        <p:spPr/>
        <p:txBody>
          <a:bodyPr/>
          <a:lstStyle/>
          <a:p>
            <a:fld id="{AD6AFEED-BC14-4032-8F47-E3EB7E715408}" type="slidenum">
              <a:rPr lang="en-US" smtClean="0"/>
              <a:t>8</a:t>
            </a:fld>
            <a:endParaRPr lang="en-US" dirty="0"/>
          </a:p>
        </p:txBody>
      </p:sp>
    </p:spTree>
    <p:extLst>
      <p:ext uri="{BB962C8B-B14F-4D97-AF65-F5344CB8AC3E}">
        <p14:creationId xmlns:p14="http://schemas.microsoft.com/office/powerpoint/2010/main" val="37047938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indent="-571500">
              <a:buFont typeface="Wingdings" panose="05000000000000000000" pitchFamily="2" charset="2"/>
              <a:buChar char="§"/>
            </a:pPr>
            <a:r>
              <a:rPr lang="en-IN" sz="1400" dirty="0">
                <a:latin typeface="Abadi" panose="020B0604020104020204" pitchFamily="34" charset="0"/>
                <a:cs typeface="Arial" panose="020B0604020202020204" pitchFamily="34" charset="0"/>
              </a:rPr>
              <a:t>There are some principles by which net neutrality is implemented in the real life. In this slide, Two such principles are discussed, namely </a:t>
            </a:r>
            <a:r>
              <a:rPr lang="en-IN" sz="1400" i="1" dirty="0">
                <a:latin typeface="Abadi" panose="020B0604020104020204" pitchFamily="34" charset="0"/>
                <a:cs typeface="Arial" panose="020B0604020202020204" pitchFamily="34" charset="0"/>
              </a:rPr>
              <a:t>Open Internet </a:t>
            </a:r>
            <a:r>
              <a:rPr lang="en-IN" sz="1400" i="0" dirty="0">
                <a:latin typeface="Abadi" panose="020B0604020104020204" pitchFamily="34" charset="0"/>
                <a:cs typeface="Arial" panose="020B0604020202020204" pitchFamily="34" charset="0"/>
              </a:rPr>
              <a:t>and </a:t>
            </a:r>
            <a:r>
              <a:rPr lang="en-IN" sz="1400" i="1" dirty="0">
                <a:latin typeface="Abadi" panose="020B0604020104020204" pitchFamily="34" charset="0"/>
                <a:cs typeface="Arial" panose="020B0604020202020204" pitchFamily="34" charset="0"/>
              </a:rPr>
              <a:t>Dumb Pipe.</a:t>
            </a:r>
          </a:p>
          <a:p>
            <a:pPr marL="571500" indent="-571500">
              <a:buFont typeface="Wingdings" panose="05000000000000000000" pitchFamily="2" charset="2"/>
              <a:buChar char="§"/>
            </a:pPr>
            <a:r>
              <a:rPr lang="en-IN" sz="1400" i="1" dirty="0">
                <a:latin typeface="Abadi" panose="020B0604020104020204" pitchFamily="34" charset="0"/>
                <a:cs typeface="Arial" panose="020B0604020202020204" pitchFamily="34" charset="0"/>
              </a:rPr>
              <a:t>Open Internet </a:t>
            </a:r>
            <a:r>
              <a:rPr lang="en-IN" sz="1400" i="0" dirty="0">
                <a:latin typeface="Abadi" panose="020B0604020104020204" pitchFamily="34" charset="0"/>
                <a:cs typeface="Arial" panose="020B0604020202020204" pitchFamily="34" charset="0"/>
              </a:rPr>
              <a:t>basically is the law or the principle that allows any user or any institute to access and use every resources of the internet.</a:t>
            </a:r>
          </a:p>
          <a:p>
            <a:pPr marL="0" indent="0">
              <a:buFont typeface="Wingdings" panose="05000000000000000000" pitchFamily="2" charset="2"/>
              <a:buNone/>
            </a:pPr>
            <a:r>
              <a:rPr lang="en-IN" sz="1400" i="0" dirty="0">
                <a:latin typeface="Abadi" panose="020B0604020104020204" pitchFamily="34" charset="0"/>
                <a:cs typeface="Arial" panose="020B0604020202020204" pitchFamily="34" charset="0"/>
              </a:rPr>
              <a:t>                Due to open internet, people are able to gather and store a lot of information, while maintaining privacy and security.</a:t>
            </a:r>
          </a:p>
          <a:p>
            <a:pPr marL="285750" indent="-285750">
              <a:buFont typeface="Wingdings" panose="05000000000000000000" pitchFamily="2" charset="2"/>
              <a:buChar char="§"/>
            </a:pPr>
            <a:r>
              <a:rPr lang="en-IN" sz="1400" i="1" dirty="0">
                <a:latin typeface="Abadi" panose="020B0604020104020204" pitchFamily="34" charset="0"/>
                <a:cs typeface="Arial" panose="020B0604020202020204" pitchFamily="34" charset="0"/>
              </a:rPr>
              <a:t>        Dumb pipe </a:t>
            </a:r>
            <a:r>
              <a:rPr lang="en-IN" sz="1400" i="0" dirty="0">
                <a:latin typeface="Abadi" panose="020B0604020104020204" pitchFamily="34" charset="0"/>
                <a:cs typeface="Arial" panose="020B0604020202020204" pitchFamily="34" charset="0"/>
              </a:rPr>
              <a:t>is basically the source that connects with the user either wirelessly or through a wired network to provide internet.</a:t>
            </a:r>
          </a:p>
        </p:txBody>
      </p:sp>
      <p:sp>
        <p:nvSpPr>
          <p:cNvPr id="4" name="Slide Number Placeholder 3"/>
          <p:cNvSpPr>
            <a:spLocks noGrp="1"/>
          </p:cNvSpPr>
          <p:nvPr>
            <p:ph type="sldNum" sz="quarter" idx="5"/>
          </p:nvPr>
        </p:nvSpPr>
        <p:spPr/>
        <p:txBody>
          <a:bodyPr/>
          <a:lstStyle/>
          <a:p>
            <a:fld id="{AD6AFEED-BC14-4032-8F47-E3EB7E715408}" type="slidenum">
              <a:rPr lang="en-US" smtClean="0"/>
              <a:t>9</a:t>
            </a:fld>
            <a:endParaRPr lang="en-US" dirty="0"/>
          </a:p>
        </p:txBody>
      </p:sp>
    </p:spTree>
    <p:extLst>
      <p:ext uri="{BB962C8B-B14F-4D97-AF65-F5344CB8AC3E}">
        <p14:creationId xmlns:p14="http://schemas.microsoft.com/office/powerpoint/2010/main" val="3084188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FB10C47-8F50-4EFC-9BFD-17D5A02BC836}" type="datetime1">
              <a:rPr lang="en-IN" smtClean="0"/>
              <a:t>20-03-2020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15E518C8-A362-4A63-AAE0-06487D721E75}" type="slidenum">
              <a:rPr lang="en-IN" smtClean="0"/>
              <a:t>‹#›</a:t>
            </a:fld>
            <a:endParaRPr lang="en-IN" dirty="0"/>
          </a:p>
        </p:txBody>
      </p:sp>
    </p:spTree>
    <p:extLst>
      <p:ext uri="{BB962C8B-B14F-4D97-AF65-F5344CB8AC3E}">
        <p14:creationId xmlns:p14="http://schemas.microsoft.com/office/powerpoint/2010/main" val="1216028647"/>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E9C6EF-CB6E-4FFD-BE2D-272E9EC7A22A}" type="datetime1">
              <a:rPr lang="en-IN" smtClean="0"/>
              <a:t>20-03-2020</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15E518C8-A362-4A63-AAE0-06487D721E75}" type="slidenum">
              <a:rPr lang="en-IN" smtClean="0"/>
              <a:t>‹#›</a:t>
            </a:fld>
            <a:endParaRPr lang="en-IN" dirty="0"/>
          </a:p>
        </p:txBody>
      </p:sp>
    </p:spTree>
    <p:extLst>
      <p:ext uri="{BB962C8B-B14F-4D97-AF65-F5344CB8AC3E}">
        <p14:creationId xmlns:p14="http://schemas.microsoft.com/office/powerpoint/2010/main" val="8329279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E9C6EF-CB6E-4FFD-BE2D-272E9EC7A22A}" type="datetime1">
              <a:rPr lang="en-IN" smtClean="0"/>
              <a:t>20-03-2020</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15E518C8-A362-4A63-AAE0-06487D721E75}" type="slidenum">
              <a:rPr lang="en-IN" smtClean="0"/>
              <a:t>‹#›</a:t>
            </a:fld>
            <a:endParaRPr lang="en-IN" dirty="0"/>
          </a:p>
        </p:txBody>
      </p:sp>
    </p:spTree>
    <p:extLst>
      <p:ext uri="{BB962C8B-B14F-4D97-AF65-F5344CB8AC3E}">
        <p14:creationId xmlns:p14="http://schemas.microsoft.com/office/powerpoint/2010/main" val="188105255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E9C6EF-CB6E-4FFD-BE2D-272E9EC7A22A}" type="datetime1">
              <a:rPr lang="en-IN" smtClean="0"/>
              <a:t>20-03-2020</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15E518C8-A362-4A63-AAE0-06487D721E75}" type="slidenum">
              <a:rPr lang="en-IN" smtClean="0"/>
              <a:t>‹#›</a:t>
            </a:fld>
            <a:endParaRPr lang="en-IN"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09152266"/>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E9C6EF-CB6E-4FFD-BE2D-272E9EC7A22A}" type="datetime1">
              <a:rPr lang="en-IN" smtClean="0"/>
              <a:t>20-03-2020</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15E518C8-A362-4A63-AAE0-06487D721E75}" type="slidenum">
              <a:rPr lang="en-IN" smtClean="0"/>
              <a:t>‹#›</a:t>
            </a:fld>
            <a:endParaRPr lang="en-IN" dirty="0"/>
          </a:p>
        </p:txBody>
      </p:sp>
    </p:spTree>
    <p:extLst>
      <p:ext uri="{BB962C8B-B14F-4D97-AF65-F5344CB8AC3E}">
        <p14:creationId xmlns:p14="http://schemas.microsoft.com/office/powerpoint/2010/main" val="304466113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98E9C6EF-CB6E-4FFD-BE2D-272E9EC7A22A}" type="datetime1">
              <a:rPr lang="en-IN" smtClean="0"/>
              <a:t>20-03-2020</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15E518C8-A362-4A63-AAE0-06487D721E75}" type="slidenum">
              <a:rPr lang="en-IN" smtClean="0"/>
              <a:t>‹#›</a:t>
            </a:fld>
            <a:endParaRPr lang="en-IN" dirty="0"/>
          </a:p>
        </p:txBody>
      </p:sp>
    </p:spTree>
    <p:extLst>
      <p:ext uri="{BB962C8B-B14F-4D97-AF65-F5344CB8AC3E}">
        <p14:creationId xmlns:p14="http://schemas.microsoft.com/office/powerpoint/2010/main" val="2114945186"/>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98E9C6EF-CB6E-4FFD-BE2D-272E9EC7A22A}" type="datetime1">
              <a:rPr lang="en-IN" smtClean="0"/>
              <a:t>20-03-2020</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15E518C8-A362-4A63-AAE0-06487D721E75}" type="slidenum">
              <a:rPr lang="en-IN" smtClean="0"/>
              <a:t>‹#›</a:t>
            </a:fld>
            <a:endParaRPr lang="en-IN" dirty="0"/>
          </a:p>
        </p:txBody>
      </p:sp>
    </p:spTree>
    <p:extLst>
      <p:ext uri="{BB962C8B-B14F-4D97-AF65-F5344CB8AC3E}">
        <p14:creationId xmlns:p14="http://schemas.microsoft.com/office/powerpoint/2010/main" val="1941408459"/>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A0C549-E8F9-47CE-90B7-EA4D470F5C47}" type="datetime1">
              <a:rPr lang="en-IN" smtClean="0"/>
              <a:t>20-03-2020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15E518C8-A362-4A63-AAE0-06487D721E75}" type="slidenum">
              <a:rPr lang="en-IN" smtClean="0"/>
              <a:t>‹#›</a:t>
            </a:fld>
            <a:endParaRPr lang="en-IN" dirty="0"/>
          </a:p>
        </p:txBody>
      </p:sp>
    </p:spTree>
    <p:extLst>
      <p:ext uri="{BB962C8B-B14F-4D97-AF65-F5344CB8AC3E}">
        <p14:creationId xmlns:p14="http://schemas.microsoft.com/office/powerpoint/2010/main" val="29688822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9CA674-2BBA-4F52-8876-836C3F41F119}" type="datetime1">
              <a:rPr lang="en-IN" smtClean="0"/>
              <a:t>20-03-2020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15E518C8-A362-4A63-AAE0-06487D721E75}" type="slidenum">
              <a:rPr lang="en-IN" smtClean="0"/>
              <a:t>‹#›</a:t>
            </a:fld>
            <a:endParaRPr lang="en-IN" dirty="0"/>
          </a:p>
        </p:txBody>
      </p:sp>
    </p:spTree>
    <p:extLst>
      <p:ext uri="{BB962C8B-B14F-4D97-AF65-F5344CB8AC3E}">
        <p14:creationId xmlns:p14="http://schemas.microsoft.com/office/powerpoint/2010/main" val="390153020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A96E21-FC35-4472-8843-3CE30BEB770D}" type="datetime1">
              <a:rPr lang="en-IN" smtClean="0"/>
              <a:t>20-03-2020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15E518C8-A362-4A63-AAE0-06487D721E75}" type="slidenum">
              <a:rPr lang="en-IN" smtClean="0"/>
              <a:t>‹#›</a:t>
            </a:fld>
            <a:endParaRPr lang="en-IN" dirty="0"/>
          </a:p>
        </p:txBody>
      </p:sp>
    </p:spTree>
    <p:extLst>
      <p:ext uri="{BB962C8B-B14F-4D97-AF65-F5344CB8AC3E}">
        <p14:creationId xmlns:p14="http://schemas.microsoft.com/office/powerpoint/2010/main" val="926908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6D8B1D-6E74-46C2-BC36-E6915146ECAA}" type="datetime1">
              <a:rPr lang="en-IN" smtClean="0"/>
              <a:t>20-03-2020</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15E518C8-A362-4A63-AAE0-06487D721E75}" type="slidenum">
              <a:rPr lang="en-IN" smtClean="0"/>
              <a:t>‹#›</a:t>
            </a:fld>
            <a:endParaRPr lang="en-IN" dirty="0"/>
          </a:p>
        </p:txBody>
      </p:sp>
    </p:spTree>
    <p:extLst>
      <p:ext uri="{BB962C8B-B14F-4D97-AF65-F5344CB8AC3E}">
        <p14:creationId xmlns:p14="http://schemas.microsoft.com/office/powerpoint/2010/main" val="3825341664"/>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E348605-0B2A-4EBD-A2B2-EE71B52EBE9C}" type="datetime1">
              <a:rPr lang="en-IN" smtClean="0"/>
              <a:t>20-03-2020</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15E518C8-A362-4A63-AAE0-06487D721E75}" type="slidenum">
              <a:rPr lang="en-IN" smtClean="0"/>
              <a:t>‹#›</a:t>
            </a:fld>
            <a:endParaRPr lang="en-IN" dirty="0"/>
          </a:p>
        </p:txBody>
      </p:sp>
    </p:spTree>
    <p:extLst>
      <p:ext uri="{BB962C8B-B14F-4D97-AF65-F5344CB8AC3E}">
        <p14:creationId xmlns:p14="http://schemas.microsoft.com/office/powerpoint/2010/main" val="1453996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6F8627-3CE2-43D8-89F0-E6E54A3BB4D7}" type="datetime1">
              <a:rPr lang="en-IN" smtClean="0"/>
              <a:t>20-03-2020</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15E518C8-A362-4A63-AAE0-06487D721E75}" type="slidenum">
              <a:rPr lang="en-IN" smtClean="0"/>
              <a:t>‹#›</a:t>
            </a:fld>
            <a:endParaRPr lang="en-IN" dirty="0"/>
          </a:p>
        </p:txBody>
      </p:sp>
    </p:spTree>
    <p:extLst>
      <p:ext uri="{BB962C8B-B14F-4D97-AF65-F5344CB8AC3E}">
        <p14:creationId xmlns:p14="http://schemas.microsoft.com/office/powerpoint/2010/main" val="2419103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D96B5B0-840A-4466-A46C-0E391B26D4A2}" type="datetime1">
              <a:rPr lang="en-IN" smtClean="0"/>
              <a:t>20-03-2020</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15E518C8-A362-4A63-AAE0-06487D721E75}" type="slidenum">
              <a:rPr lang="en-IN" smtClean="0"/>
              <a:t>‹#›</a:t>
            </a:fld>
            <a:endParaRPr lang="en-IN" dirty="0"/>
          </a:p>
        </p:txBody>
      </p:sp>
    </p:spTree>
    <p:extLst>
      <p:ext uri="{BB962C8B-B14F-4D97-AF65-F5344CB8AC3E}">
        <p14:creationId xmlns:p14="http://schemas.microsoft.com/office/powerpoint/2010/main" val="1371177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3598AA-4819-436F-A1EE-7EB4F2C1C06A}" type="datetime1">
              <a:rPr lang="en-IN" smtClean="0"/>
              <a:t>20-03-2020</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15E518C8-A362-4A63-AAE0-06487D721E75}" type="slidenum">
              <a:rPr lang="en-IN" smtClean="0"/>
              <a:t>‹#›</a:t>
            </a:fld>
            <a:endParaRPr lang="en-IN" dirty="0"/>
          </a:p>
        </p:txBody>
      </p:sp>
    </p:spTree>
    <p:extLst>
      <p:ext uri="{BB962C8B-B14F-4D97-AF65-F5344CB8AC3E}">
        <p14:creationId xmlns:p14="http://schemas.microsoft.com/office/powerpoint/2010/main" val="1293084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E550A82-4696-4A5E-B444-2A43FB1D57CD}" type="datetime1">
              <a:rPr lang="en-IN" smtClean="0"/>
              <a:t>20-03-2020</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15E518C8-A362-4A63-AAE0-06487D721E75}" type="slidenum">
              <a:rPr lang="en-IN" smtClean="0"/>
              <a:t>‹#›</a:t>
            </a:fld>
            <a:endParaRPr lang="en-IN" dirty="0"/>
          </a:p>
        </p:txBody>
      </p:sp>
    </p:spTree>
    <p:extLst>
      <p:ext uri="{BB962C8B-B14F-4D97-AF65-F5344CB8AC3E}">
        <p14:creationId xmlns:p14="http://schemas.microsoft.com/office/powerpoint/2010/main" val="400459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B3E67C-207D-4505-B804-AB64D1177C18}" type="datetime1">
              <a:rPr lang="en-IN" smtClean="0"/>
              <a:t>20-03-2020</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15E518C8-A362-4A63-AAE0-06487D721E75}" type="slidenum">
              <a:rPr lang="en-IN" smtClean="0"/>
              <a:t>‹#›</a:t>
            </a:fld>
            <a:endParaRPr lang="en-IN" dirty="0"/>
          </a:p>
        </p:txBody>
      </p:sp>
    </p:spTree>
    <p:extLst>
      <p:ext uri="{BB962C8B-B14F-4D97-AF65-F5344CB8AC3E}">
        <p14:creationId xmlns:p14="http://schemas.microsoft.com/office/powerpoint/2010/main" val="4235584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98E9C6EF-CB6E-4FFD-BE2D-272E9EC7A22A}" type="datetime1">
              <a:rPr lang="en-IN" smtClean="0"/>
              <a:t>20-03-2020</a:t>
            </a:fld>
            <a:endParaRPr lang="en-IN"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IN"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15E518C8-A362-4A63-AAE0-06487D721E75}" type="slidenum">
              <a:rPr lang="en-IN" smtClean="0"/>
              <a:t>‹#›</a:t>
            </a:fld>
            <a:endParaRPr lang="en-IN" dirty="0"/>
          </a:p>
        </p:txBody>
      </p:sp>
    </p:spTree>
    <p:extLst>
      <p:ext uri="{BB962C8B-B14F-4D97-AF65-F5344CB8AC3E}">
        <p14:creationId xmlns:p14="http://schemas.microsoft.com/office/powerpoint/2010/main" val="938506243"/>
      </p:ext>
    </p:extLst>
  </p:cSld>
  <p:clrMap bg1="dk1" tx1="lt1" bg2="dk2" tx2="lt2" accent1="accent1" accent2="accent2" accent3="accent3" accent4="accent4" accent5="accent5" accent6="accent6" hlink="hlink" folHlink="folHlink"/>
  <p:sldLayoutIdLst>
    <p:sldLayoutId id="2147483984" r:id="rId1"/>
    <p:sldLayoutId id="2147483985" r:id="rId2"/>
    <p:sldLayoutId id="2147483986" r:id="rId3"/>
    <p:sldLayoutId id="2147483987" r:id="rId4"/>
    <p:sldLayoutId id="2147483988" r:id="rId5"/>
    <p:sldLayoutId id="2147483989" r:id="rId6"/>
    <p:sldLayoutId id="2147483990" r:id="rId7"/>
    <p:sldLayoutId id="2147483991" r:id="rId8"/>
    <p:sldLayoutId id="2147483992" r:id="rId9"/>
    <p:sldLayoutId id="2147483993" r:id="rId10"/>
    <p:sldLayoutId id="2147483994" r:id="rId11"/>
    <p:sldLayoutId id="2147483995" r:id="rId12"/>
    <p:sldLayoutId id="2147483996" r:id="rId13"/>
    <p:sldLayoutId id="2147483997" r:id="rId14"/>
    <p:sldLayoutId id="2147483998" r:id="rId15"/>
    <p:sldLayoutId id="2147483999" r:id="rId16"/>
    <p:sldLayoutId id="2147484000" r:id="rId17"/>
  </p:sldLayoutIdLst>
  <p:hf hdr="0" ftr="0" dt="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1F3EA76-D59D-4901-935F-284ECA55413D}"/>
              </a:ext>
            </a:extLst>
          </p:cNvPr>
          <p:cNvSpPr/>
          <p:nvPr/>
        </p:nvSpPr>
        <p:spPr>
          <a:xfrm>
            <a:off x="558494" y="448646"/>
            <a:ext cx="10794123" cy="1754326"/>
          </a:xfrm>
          <a:prstGeom prst="rect">
            <a:avLst/>
          </a:prstGeom>
          <a:noFill/>
        </p:spPr>
        <p:txBody>
          <a:bodyPr wrap="square" lIns="91440" tIns="45720" rIns="91440" bIns="45720">
            <a:spAutoFit/>
          </a:bodyPr>
          <a:lstStyle/>
          <a:p>
            <a:pPr algn="ctr"/>
            <a:r>
              <a:rPr lang="en-US" sz="4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COSC 1P50 TEAM PROJECT</a:t>
            </a:r>
          </a:p>
          <a:p>
            <a:pPr algn="ctr"/>
            <a:r>
              <a:rPr lang="en-US"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Professor: Mr. John </a:t>
            </a:r>
            <a:r>
              <a:rPr lang="en-US" sz="3200" b="1" dirty="0">
                <a:ln w="9525">
                  <a:solidFill>
                    <a:schemeClr val="bg1"/>
                  </a:solidFill>
                  <a:prstDash val="solid"/>
                </a:ln>
                <a:effectLst>
                  <a:outerShdw blurRad="12700" dist="38100" dir="2700000" algn="tl" rotWithShape="0">
                    <a:schemeClr val="bg1">
                      <a:lumMod val="50000"/>
                    </a:schemeClr>
                  </a:outerShdw>
                </a:effectLst>
              </a:rPr>
              <a:t>F</a:t>
            </a:r>
            <a:r>
              <a:rPr lang="en-US"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uters</a:t>
            </a:r>
          </a:p>
          <a:p>
            <a:pPr algn="ctr"/>
            <a:r>
              <a:rPr lang="en-US" sz="3200" b="1" dirty="0">
                <a:ln w="9525">
                  <a:solidFill>
                    <a:schemeClr val="bg1"/>
                  </a:solidFill>
                  <a:prstDash val="solid"/>
                </a:ln>
                <a:effectLst>
                  <a:outerShdw blurRad="12700" dist="38100" dir="2700000" algn="tl" rotWithShape="0">
                    <a:schemeClr val="bg1">
                      <a:lumMod val="50000"/>
                    </a:schemeClr>
                  </a:outerShdw>
                </a:effectLst>
              </a:rPr>
              <a:t>Date: March 20, 2020</a:t>
            </a:r>
            <a:endParaRPr lang="en-US"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Slide Number Placeholder 2">
            <a:extLst>
              <a:ext uri="{FF2B5EF4-FFF2-40B4-BE49-F238E27FC236}">
                <a16:creationId xmlns:a16="http://schemas.microsoft.com/office/drawing/2014/main" id="{0CB2F0D2-48AA-47FD-B5FD-E65294139AE5}"/>
              </a:ext>
            </a:extLst>
          </p:cNvPr>
          <p:cNvSpPr>
            <a:spLocks noGrp="1"/>
          </p:cNvSpPr>
          <p:nvPr>
            <p:ph type="sldNum" sz="quarter" idx="12"/>
          </p:nvPr>
        </p:nvSpPr>
        <p:spPr>
          <a:xfrm>
            <a:off x="11237003" y="6220962"/>
            <a:ext cx="742567" cy="365125"/>
          </a:xfrm>
        </p:spPr>
        <p:txBody>
          <a:bodyPr/>
          <a:lstStyle/>
          <a:p>
            <a:fld id="{15E518C8-A362-4A63-AAE0-06487D721E75}" type="slidenum">
              <a:rPr lang="en-IN" sz="1600" smtClean="0"/>
              <a:t>1</a:t>
            </a:fld>
            <a:endParaRPr lang="en-IN" sz="1600" dirty="0"/>
          </a:p>
        </p:txBody>
      </p:sp>
      <p:sp>
        <p:nvSpPr>
          <p:cNvPr id="5" name="Rectangle 4">
            <a:extLst>
              <a:ext uri="{FF2B5EF4-FFF2-40B4-BE49-F238E27FC236}">
                <a16:creationId xmlns:a16="http://schemas.microsoft.com/office/drawing/2014/main" id="{C44BAB9C-8242-4D23-A543-E0013E4E1F3F}"/>
              </a:ext>
            </a:extLst>
          </p:cNvPr>
          <p:cNvSpPr/>
          <p:nvPr/>
        </p:nvSpPr>
        <p:spPr>
          <a:xfrm>
            <a:off x="698938" y="2162636"/>
            <a:ext cx="10794123" cy="769441"/>
          </a:xfrm>
          <a:prstGeom prst="rect">
            <a:avLst/>
          </a:prstGeom>
          <a:noFill/>
        </p:spPr>
        <p:txBody>
          <a:bodyPr wrap="square" lIns="91440" tIns="45720" rIns="91440" bIns="45720">
            <a:spAutoFit/>
          </a:bodyPr>
          <a:lstStyle/>
          <a:p>
            <a:pPr algn="ctr"/>
            <a:r>
              <a:rPr lang="en-US" sz="4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Topic : Net Neutrality</a:t>
            </a:r>
          </a:p>
        </p:txBody>
      </p:sp>
      <p:sp>
        <p:nvSpPr>
          <p:cNvPr id="6" name="Rectangle 5">
            <a:extLst>
              <a:ext uri="{FF2B5EF4-FFF2-40B4-BE49-F238E27FC236}">
                <a16:creationId xmlns:a16="http://schemas.microsoft.com/office/drawing/2014/main" id="{3F278288-9CE3-4BB2-BA6F-B3598F92C304}"/>
              </a:ext>
            </a:extLst>
          </p:cNvPr>
          <p:cNvSpPr/>
          <p:nvPr/>
        </p:nvSpPr>
        <p:spPr>
          <a:xfrm>
            <a:off x="698937" y="3294982"/>
            <a:ext cx="10794123" cy="3539430"/>
          </a:xfrm>
          <a:prstGeom prst="rect">
            <a:avLst/>
          </a:prstGeom>
          <a:noFill/>
        </p:spPr>
        <p:txBody>
          <a:bodyPr wrap="square" lIns="91440" tIns="45720" rIns="91440" bIns="45720">
            <a:spAutoFit/>
          </a:bodyPr>
          <a:lstStyle/>
          <a:p>
            <a:r>
              <a:rPr lang="en-US"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Team Members :-</a:t>
            </a:r>
          </a:p>
          <a:p>
            <a:endParaRPr lang="en-US"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r>
              <a:rPr lang="en-US"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1  Shubham Amrelia, ID: 6846877                                                 </a:t>
            </a:r>
          </a:p>
          <a:p>
            <a:r>
              <a:rPr lang="en-US" sz="2800" b="1" dirty="0">
                <a:ln w="9525">
                  <a:solidFill>
                    <a:schemeClr val="bg1"/>
                  </a:solidFill>
                  <a:prstDash val="solid"/>
                </a:ln>
                <a:effectLst>
                  <a:outerShdw blurRad="12700" dist="38100" dir="2700000" algn="tl" rotWithShape="0">
                    <a:schemeClr val="bg1">
                      <a:lumMod val="50000"/>
                    </a:schemeClr>
                  </a:outerShdw>
                </a:effectLst>
              </a:rPr>
              <a:t>2. Vineet Udasi, ID: 6847800</a:t>
            </a:r>
          </a:p>
          <a:p>
            <a:r>
              <a:rPr lang="en-US"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3. Shivam Mungra</a:t>
            </a:r>
            <a:r>
              <a:rPr lang="en-US" sz="2800" b="1" dirty="0">
                <a:ln w="9525">
                  <a:solidFill>
                    <a:schemeClr val="bg1"/>
                  </a:solidFill>
                  <a:prstDash val="solid"/>
                </a:ln>
                <a:effectLst>
                  <a:outerShdw blurRad="12700" dist="38100" dir="2700000" algn="tl" rotWithShape="0">
                    <a:schemeClr val="bg1">
                      <a:lumMod val="50000"/>
                    </a:schemeClr>
                  </a:outerShdw>
                </a:effectLst>
              </a:rPr>
              <a:t>, ID: </a:t>
            </a:r>
            <a:endParaRPr lang="en-US"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r>
              <a:rPr lang="en-US"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4. Vishistha Sharma, ID: 6855944 </a:t>
            </a:r>
          </a:p>
          <a:p>
            <a:r>
              <a:rPr lang="en-US" sz="2800" b="1" dirty="0">
                <a:ln w="9525">
                  <a:solidFill>
                    <a:schemeClr val="bg1"/>
                  </a:solidFill>
                  <a:prstDash val="solid"/>
                </a:ln>
                <a:effectLst>
                  <a:outerShdw blurRad="12700" dist="38100" dir="2700000" algn="tl" rotWithShape="0">
                    <a:schemeClr val="bg1">
                      <a:lumMod val="50000"/>
                    </a:schemeClr>
                  </a:outerShdw>
                </a:effectLst>
              </a:rPr>
              <a:t>5. Siddharth Raichangair, ID: 5678781</a:t>
            </a:r>
          </a:p>
          <a:p>
            <a:r>
              <a:rPr lang="en-US"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6. Harry Bhindi, ID: 6861371</a:t>
            </a:r>
            <a:endParaRPr lang="en-US"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287326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E1BA1E-D676-4650-B8B2-9082EE10CF9E}"/>
              </a:ext>
            </a:extLst>
          </p:cNvPr>
          <p:cNvSpPr>
            <a:spLocks noGrp="1"/>
          </p:cNvSpPr>
          <p:nvPr>
            <p:ph idx="1"/>
          </p:nvPr>
        </p:nvSpPr>
        <p:spPr>
          <a:xfrm>
            <a:off x="913794" y="738963"/>
            <a:ext cx="10353762" cy="5380074"/>
          </a:xfrm>
        </p:spPr>
        <p:txBody>
          <a:bodyPr/>
          <a:lstStyle/>
          <a:p>
            <a:r>
              <a:rPr lang="en-US" sz="2800" u="sng" dirty="0"/>
              <a:t>Traffic shaping</a:t>
            </a:r>
            <a:r>
              <a:rPr lang="en-US" sz="2800" dirty="0"/>
              <a:t> :- The management of traffic in computer networks to maximize or provide reliable performance, either by improving latency or  by increasing bandwidth.</a:t>
            </a:r>
          </a:p>
          <a:p>
            <a:r>
              <a:rPr lang="en-US" sz="2800" u="sng" dirty="0"/>
              <a:t>Device Neutrality</a:t>
            </a:r>
            <a:r>
              <a:rPr lang="en-US" sz="2800" dirty="0"/>
              <a:t> :- It means that all the people are free to install applications of their choice and are also free to remove it whenever they want to.</a:t>
            </a:r>
          </a:p>
          <a:p>
            <a:r>
              <a:rPr lang="en-US" sz="2800" u="sng" dirty="0"/>
              <a:t>End-to-end principle</a:t>
            </a:r>
            <a:r>
              <a:rPr lang="en-US" sz="2800" dirty="0"/>
              <a:t> :- According to it, functions or operations related communication protocol should occur at the communication system’s end points.</a:t>
            </a:r>
          </a:p>
          <a:p>
            <a:pPr marL="0" indent="0">
              <a:buNone/>
            </a:pPr>
            <a:endParaRPr lang="en-US" sz="2400" dirty="0"/>
          </a:p>
          <a:p>
            <a:endParaRPr lang="en-US" dirty="0"/>
          </a:p>
        </p:txBody>
      </p:sp>
      <p:sp>
        <p:nvSpPr>
          <p:cNvPr id="4" name="Slide Number Placeholder 3">
            <a:extLst>
              <a:ext uri="{FF2B5EF4-FFF2-40B4-BE49-F238E27FC236}">
                <a16:creationId xmlns:a16="http://schemas.microsoft.com/office/drawing/2014/main" id="{8487A397-E64A-4A82-B717-8781A1EC8FF2}"/>
              </a:ext>
            </a:extLst>
          </p:cNvPr>
          <p:cNvSpPr>
            <a:spLocks noGrp="1"/>
          </p:cNvSpPr>
          <p:nvPr>
            <p:ph type="sldNum" sz="quarter" idx="12"/>
          </p:nvPr>
        </p:nvSpPr>
        <p:spPr>
          <a:xfrm>
            <a:off x="11267556" y="6119037"/>
            <a:ext cx="753545" cy="365125"/>
          </a:xfrm>
        </p:spPr>
        <p:txBody>
          <a:bodyPr/>
          <a:lstStyle/>
          <a:p>
            <a:fld id="{15E518C8-A362-4A63-AAE0-06487D721E75}" type="slidenum">
              <a:rPr lang="en-IN" sz="1600" smtClean="0"/>
              <a:t>10</a:t>
            </a:fld>
            <a:endParaRPr lang="en-IN" sz="1200" dirty="0"/>
          </a:p>
        </p:txBody>
      </p:sp>
    </p:spTree>
    <p:extLst>
      <p:ext uri="{BB962C8B-B14F-4D97-AF65-F5344CB8AC3E}">
        <p14:creationId xmlns:p14="http://schemas.microsoft.com/office/powerpoint/2010/main" val="31092120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5171DE-CCC2-41DA-9E58-D9AA81EAA7F1}"/>
              </a:ext>
            </a:extLst>
          </p:cNvPr>
          <p:cNvSpPr>
            <a:spLocks noGrp="1"/>
          </p:cNvSpPr>
          <p:nvPr>
            <p:ph idx="1"/>
          </p:nvPr>
        </p:nvSpPr>
        <p:spPr>
          <a:xfrm>
            <a:off x="913795" y="818706"/>
            <a:ext cx="10353762" cy="4972493"/>
          </a:xfrm>
        </p:spPr>
        <p:txBody>
          <a:bodyPr/>
          <a:lstStyle/>
          <a:p>
            <a:r>
              <a:rPr lang="en-US" sz="2800" u="sng" dirty="0"/>
              <a:t>Invoicing and tariffs</a:t>
            </a:r>
            <a:r>
              <a:rPr lang="en-US" sz="2800" dirty="0"/>
              <a:t> :-  To provide sharing equality and wise use, ISPs put an upper monthly threshold on the usage of the data.</a:t>
            </a:r>
          </a:p>
          <a:p>
            <a:r>
              <a:rPr lang="en-US" sz="2800" u="sng" dirty="0"/>
              <a:t>Alternative Networks</a:t>
            </a:r>
            <a:r>
              <a:rPr lang="en-US" sz="2800" dirty="0"/>
              <a:t> :- There are options available like public WiFi or Google Loon which can take traffic away from network providers. </a:t>
            </a:r>
          </a:p>
          <a:p>
            <a:r>
              <a:rPr lang="en-US" sz="2800" u="sng" dirty="0"/>
              <a:t>Over – provisioning</a:t>
            </a:r>
            <a:r>
              <a:rPr lang="en-US" sz="2800" dirty="0"/>
              <a:t> :-  Over-provisioning is basically assigning more bandwidth in networking and obtaining good quality of service (QoS).</a:t>
            </a:r>
          </a:p>
          <a:p>
            <a:pPr marL="0" indent="0">
              <a:buNone/>
            </a:pPr>
            <a:endParaRPr lang="en-US" dirty="0"/>
          </a:p>
        </p:txBody>
      </p:sp>
      <p:sp>
        <p:nvSpPr>
          <p:cNvPr id="4" name="Slide Number Placeholder 3">
            <a:extLst>
              <a:ext uri="{FF2B5EF4-FFF2-40B4-BE49-F238E27FC236}">
                <a16:creationId xmlns:a16="http://schemas.microsoft.com/office/drawing/2014/main" id="{A3A17D33-BE18-4FA0-9106-E39C69663870}"/>
              </a:ext>
            </a:extLst>
          </p:cNvPr>
          <p:cNvSpPr>
            <a:spLocks noGrp="1"/>
          </p:cNvSpPr>
          <p:nvPr>
            <p:ph type="sldNum" sz="quarter" idx="12"/>
          </p:nvPr>
        </p:nvSpPr>
        <p:spPr>
          <a:xfrm>
            <a:off x="11267557" y="6196949"/>
            <a:ext cx="753545" cy="365125"/>
          </a:xfrm>
        </p:spPr>
        <p:txBody>
          <a:bodyPr/>
          <a:lstStyle/>
          <a:p>
            <a:fld id="{15E518C8-A362-4A63-AAE0-06487D721E75}" type="slidenum">
              <a:rPr lang="en-IN" sz="1600" smtClean="0"/>
              <a:t>11</a:t>
            </a:fld>
            <a:endParaRPr lang="en-IN" sz="1200" dirty="0"/>
          </a:p>
        </p:txBody>
      </p:sp>
    </p:spTree>
    <p:extLst>
      <p:ext uri="{BB962C8B-B14F-4D97-AF65-F5344CB8AC3E}">
        <p14:creationId xmlns:p14="http://schemas.microsoft.com/office/powerpoint/2010/main" val="1622339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23ABD-FD72-4B5F-B1AB-938CD640739A}"/>
              </a:ext>
            </a:extLst>
          </p:cNvPr>
          <p:cNvSpPr>
            <a:spLocks noGrp="1"/>
          </p:cNvSpPr>
          <p:nvPr>
            <p:ph type="title"/>
          </p:nvPr>
        </p:nvSpPr>
        <p:spPr>
          <a:xfrm>
            <a:off x="796836" y="169723"/>
            <a:ext cx="10353761" cy="1326321"/>
          </a:xfrm>
        </p:spPr>
        <p:txBody>
          <a:bodyPr/>
          <a:lstStyle/>
          <a:p>
            <a:r>
              <a:rPr lang="en-US" dirty="0"/>
              <a:t>issues</a:t>
            </a:r>
          </a:p>
        </p:txBody>
      </p:sp>
      <p:sp>
        <p:nvSpPr>
          <p:cNvPr id="3" name="Content Placeholder 2">
            <a:extLst>
              <a:ext uri="{FF2B5EF4-FFF2-40B4-BE49-F238E27FC236}">
                <a16:creationId xmlns:a16="http://schemas.microsoft.com/office/drawing/2014/main" id="{42F4A378-279B-44ED-89C7-74A44F841981}"/>
              </a:ext>
            </a:extLst>
          </p:cNvPr>
          <p:cNvSpPr>
            <a:spLocks noGrp="1"/>
          </p:cNvSpPr>
          <p:nvPr>
            <p:ph idx="1"/>
          </p:nvPr>
        </p:nvSpPr>
        <p:spPr>
          <a:xfrm>
            <a:off x="913794" y="1279812"/>
            <a:ext cx="10353762" cy="4819696"/>
          </a:xfrm>
        </p:spPr>
        <p:txBody>
          <a:bodyPr>
            <a:normAutofit/>
          </a:bodyPr>
          <a:lstStyle/>
          <a:p>
            <a:r>
              <a:rPr lang="en-US" sz="2800" u="sng" dirty="0"/>
              <a:t>Discrimination by protocol</a:t>
            </a:r>
            <a:r>
              <a:rPr lang="en-US" sz="2800" dirty="0"/>
              <a:t> :- Discrimination of protocol is the preferring or blocking of data dependent on parts of the communications protocol that the PCs are utilizing to convey.</a:t>
            </a:r>
          </a:p>
          <a:p>
            <a:r>
              <a:rPr lang="en-US" sz="2800" u="sng" dirty="0"/>
              <a:t>Discrimination by IP address</a:t>
            </a:r>
            <a:r>
              <a:rPr lang="en-US" sz="2800" dirty="0"/>
              <a:t> :- Utilizing profound parcel review so as to filter information, it was at first utilized against destructive malware and these days for Internet restriction. It includes making constant segregation between various sorts of information and are utilized for administrations, for example, Google Mail or Facebook.</a:t>
            </a:r>
          </a:p>
        </p:txBody>
      </p:sp>
      <p:sp>
        <p:nvSpPr>
          <p:cNvPr id="4" name="Slide Number Placeholder 3">
            <a:extLst>
              <a:ext uri="{FF2B5EF4-FFF2-40B4-BE49-F238E27FC236}">
                <a16:creationId xmlns:a16="http://schemas.microsoft.com/office/drawing/2014/main" id="{C6D5100A-A4E3-431B-9683-A4ECF7E5AFAA}"/>
              </a:ext>
            </a:extLst>
          </p:cNvPr>
          <p:cNvSpPr>
            <a:spLocks noGrp="1"/>
          </p:cNvSpPr>
          <p:nvPr>
            <p:ph type="sldNum" sz="quarter" idx="12"/>
          </p:nvPr>
        </p:nvSpPr>
        <p:spPr>
          <a:xfrm>
            <a:off x="11150597" y="6230116"/>
            <a:ext cx="753545" cy="365125"/>
          </a:xfrm>
        </p:spPr>
        <p:txBody>
          <a:bodyPr/>
          <a:lstStyle/>
          <a:p>
            <a:fld id="{15E518C8-A362-4A63-AAE0-06487D721E75}" type="slidenum">
              <a:rPr lang="en-IN" sz="1600" smtClean="0"/>
              <a:t>12</a:t>
            </a:fld>
            <a:endParaRPr lang="en-IN" sz="1200" dirty="0"/>
          </a:p>
        </p:txBody>
      </p:sp>
    </p:spTree>
    <p:extLst>
      <p:ext uri="{BB962C8B-B14F-4D97-AF65-F5344CB8AC3E}">
        <p14:creationId xmlns:p14="http://schemas.microsoft.com/office/powerpoint/2010/main" val="8080253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E8B485-8072-40FF-8CC7-C924C9610203}"/>
              </a:ext>
            </a:extLst>
          </p:cNvPr>
          <p:cNvSpPr>
            <a:spLocks noGrp="1"/>
          </p:cNvSpPr>
          <p:nvPr>
            <p:ph idx="1"/>
          </p:nvPr>
        </p:nvSpPr>
        <p:spPr>
          <a:xfrm>
            <a:off x="919119" y="609600"/>
            <a:ext cx="10353762" cy="5677786"/>
          </a:xfrm>
        </p:spPr>
        <p:txBody>
          <a:bodyPr>
            <a:normAutofit lnSpcReduction="10000"/>
          </a:bodyPr>
          <a:lstStyle/>
          <a:p>
            <a:r>
              <a:rPr lang="en-US" sz="2800" u="sng" dirty="0"/>
              <a:t>Peering Discrimination</a:t>
            </a:r>
            <a:r>
              <a:rPr lang="en-US" sz="2800" dirty="0"/>
              <a:t> :- Plans between various Internet Service Providers that choose to improve the nature of the administration for their customers.</a:t>
            </a:r>
          </a:p>
          <a:p>
            <a:r>
              <a:rPr lang="en-US" sz="2800" u="sng" dirty="0"/>
              <a:t>Favoring fast-loading websites</a:t>
            </a:r>
            <a:r>
              <a:rPr lang="en-US" sz="2800" dirty="0"/>
              <a:t> :- It may mediate with unhindered internet as it was demonstrated that numerous clients want to close the site or tab that is delayed to load or doesn't download whole content quickly.</a:t>
            </a:r>
          </a:p>
          <a:p>
            <a:r>
              <a:rPr lang="en-US" sz="2800" u="sng" dirty="0"/>
              <a:t>Favoring private networks</a:t>
            </a:r>
            <a:r>
              <a:rPr lang="en-US" sz="2800" dirty="0"/>
              <a:t> :- Defenders of unhindered internet contend that without new guidelines, ISP’s would have the option to benefit from and favor their own private conventions over others.</a:t>
            </a:r>
          </a:p>
          <a:p>
            <a:pPr marL="0" indent="0">
              <a:buNone/>
            </a:pPr>
            <a:endParaRPr lang="en-US" sz="2400" dirty="0"/>
          </a:p>
        </p:txBody>
      </p:sp>
      <p:sp>
        <p:nvSpPr>
          <p:cNvPr id="4" name="Slide Number Placeholder 3">
            <a:extLst>
              <a:ext uri="{FF2B5EF4-FFF2-40B4-BE49-F238E27FC236}">
                <a16:creationId xmlns:a16="http://schemas.microsoft.com/office/drawing/2014/main" id="{5C1BD42A-A937-4912-BB63-8DB5EC62523B}"/>
              </a:ext>
            </a:extLst>
          </p:cNvPr>
          <p:cNvSpPr>
            <a:spLocks noGrp="1"/>
          </p:cNvSpPr>
          <p:nvPr>
            <p:ph type="sldNum" sz="quarter" idx="12"/>
          </p:nvPr>
        </p:nvSpPr>
        <p:spPr>
          <a:xfrm>
            <a:off x="11272881" y="6248400"/>
            <a:ext cx="753545" cy="365125"/>
          </a:xfrm>
        </p:spPr>
        <p:txBody>
          <a:bodyPr/>
          <a:lstStyle/>
          <a:p>
            <a:fld id="{15E518C8-A362-4A63-AAE0-06487D721E75}" type="slidenum">
              <a:rPr lang="en-IN" sz="1600" smtClean="0"/>
              <a:t>13</a:t>
            </a:fld>
            <a:endParaRPr lang="en-IN" sz="1200" dirty="0"/>
          </a:p>
        </p:txBody>
      </p:sp>
    </p:spTree>
    <p:extLst>
      <p:ext uri="{BB962C8B-B14F-4D97-AF65-F5344CB8AC3E}">
        <p14:creationId xmlns:p14="http://schemas.microsoft.com/office/powerpoint/2010/main" val="837369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6453-8384-4850-AF13-16B7C53F0DDF}"/>
              </a:ext>
            </a:extLst>
          </p:cNvPr>
          <p:cNvSpPr>
            <a:spLocks noGrp="1"/>
          </p:cNvSpPr>
          <p:nvPr>
            <p:ph type="title"/>
          </p:nvPr>
        </p:nvSpPr>
        <p:spPr/>
        <p:txBody>
          <a:bodyPr>
            <a:normAutofit/>
          </a:bodyPr>
          <a:lstStyle/>
          <a:p>
            <a:r>
              <a:rPr lang="en-US" dirty="0"/>
              <a:t>Developments in implementing net neutrality(Country wise).</a:t>
            </a:r>
            <a:endParaRPr lang="en-IN" dirty="0"/>
          </a:p>
        </p:txBody>
      </p:sp>
      <p:sp>
        <p:nvSpPr>
          <p:cNvPr id="3" name="Content Placeholder 2">
            <a:extLst>
              <a:ext uri="{FF2B5EF4-FFF2-40B4-BE49-F238E27FC236}">
                <a16:creationId xmlns:a16="http://schemas.microsoft.com/office/drawing/2014/main" id="{A0AA0EA6-644B-4603-828C-37AF3B0957B5}"/>
              </a:ext>
            </a:extLst>
          </p:cNvPr>
          <p:cNvSpPr>
            <a:spLocks noGrp="1"/>
          </p:cNvSpPr>
          <p:nvPr>
            <p:ph idx="1"/>
          </p:nvPr>
        </p:nvSpPr>
        <p:spPr>
          <a:xfrm>
            <a:off x="913795" y="2096064"/>
            <a:ext cx="10353762" cy="4152336"/>
          </a:xfrm>
        </p:spPr>
        <p:txBody>
          <a:bodyPr>
            <a:noAutofit/>
          </a:bodyPr>
          <a:lstStyle/>
          <a:p>
            <a:r>
              <a:rPr lang="en-US" sz="2400" dirty="0"/>
              <a:t>We will mainly discuss about two countries, Canada and the United States.</a:t>
            </a:r>
          </a:p>
          <a:p>
            <a:r>
              <a:rPr lang="en-US" sz="2400" dirty="0"/>
              <a:t>So far, Only two countries have been implementing laws against this aspect.</a:t>
            </a:r>
          </a:p>
          <a:p>
            <a:r>
              <a:rPr lang="en-IN" sz="2400" dirty="0"/>
              <a:t>The idea of net neutrality has not been the most popular in many countries and as it stands, very few countries consider this seriously.</a:t>
            </a:r>
          </a:p>
          <a:p>
            <a:r>
              <a:rPr lang="en-IN" sz="2400" dirty="0"/>
              <a:t>There are countries that still are not aware of this problem and who even do not have access to the internet.</a:t>
            </a:r>
          </a:p>
        </p:txBody>
      </p:sp>
      <p:sp>
        <p:nvSpPr>
          <p:cNvPr id="4" name="Slide Number Placeholder 3">
            <a:extLst>
              <a:ext uri="{FF2B5EF4-FFF2-40B4-BE49-F238E27FC236}">
                <a16:creationId xmlns:a16="http://schemas.microsoft.com/office/drawing/2014/main" id="{13E4DCC4-1854-4957-B3EB-33E36BE53121}"/>
              </a:ext>
            </a:extLst>
          </p:cNvPr>
          <p:cNvSpPr>
            <a:spLocks noGrp="1"/>
          </p:cNvSpPr>
          <p:nvPr>
            <p:ph type="sldNum" sz="quarter" idx="12"/>
          </p:nvPr>
        </p:nvSpPr>
        <p:spPr>
          <a:xfrm>
            <a:off x="11267556" y="6206359"/>
            <a:ext cx="753545" cy="365125"/>
          </a:xfrm>
        </p:spPr>
        <p:txBody>
          <a:bodyPr/>
          <a:lstStyle/>
          <a:p>
            <a:fld id="{15E518C8-A362-4A63-AAE0-06487D721E75}" type="slidenum">
              <a:rPr lang="en-IN" sz="1600" smtClean="0"/>
              <a:t>14</a:t>
            </a:fld>
            <a:endParaRPr lang="en-IN" dirty="0"/>
          </a:p>
        </p:txBody>
      </p:sp>
    </p:spTree>
    <p:extLst>
      <p:ext uri="{BB962C8B-B14F-4D97-AF65-F5344CB8AC3E}">
        <p14:creationId xmlns:p14="http://schemas.microsoft.com/office/powerpoint/2010/main" val="123454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1B714-13B4-41D7-92F1-C0859A2E5BBB}"/>
              </a:ext>
            </a:extLst>
          </p:cNvPr>
          <p:cNvSpPr>
            <a:spLocks noGrp="1"/>
          </p:cNvSpPr>
          <p:nvPr>
            <p:ph type="title"/>
          </p:nvPr>
        </p:nvSpPr>
        <p:spPr>
          <a:xfrm>
            <a:off x="913795" y="244475"/>
            <a:ext cx="10353761" cy="1326321"/>
          </a:xfrm>
        </p:spPr>
        <p:txBody>
          <a:bodyPr>
            <a:normAutofit/>
          </a:bodyPr>
          <a:lstStyle/>
          <a:p>
            <a:r>
              <a:rPr lang="en-US" sz="5400" b="0" cap="none" dirty="0">
                <a:ln w="0"/>
                <a:effectLst>
                  <a:outerShdw blurRad="38100" dist="19050" dir="2700000" algn="tl" rotWithShape="0">
                    <a:schemeClr val="dk1">
                      <a:alpha val="40000"/>
                    </a:schemeClr>
                  </a:outerShdw>
                </a:effectLst>
              </a:rPr>
              <a:t>Developments in Canada.</a:t>
            </a:r>
            <a:endParaRPr lang="en-IN" sz="5400" b="0" cap="none" dirty="0">
              <a:ln w="0"/>
              <a:effectLst>
                <a:outerShdw blurRad="38100" dist="19050" dir="2700000" algn="tl" rotWithShape="0">
                  <a:schemeClr val="dk1">
                    <a:alpha val="40000"/>
                  </a:schemeClr>
                </a:outerShdw>
              </a:effectLst>
            </a:endParaRPr>
          </a:p>
        </p:txBody>
      </p:sp>
      <p:sp>
        <p:nvSpPr>
          <p:cNvPr id="3" name="Content Placeholder 2">
            <a:extLst>
              <a:ext uri="{FF2B5EF4-FFF2-40B4-BE49-F238E27FC236}">
                <a16:creationId xmlns:a16="http://schemas.microsoft.com/office/drawing/2014/main" id="{949AD600-0F96-40E6-B574-CEF2EF9DBB27}"/>
              </a:ext>
            </a:extLst>
          </p:cNvPr>
          <p:cNvSpPr>
            <a:spLocks noGrp="1"/>
          </p:cNvSpPr>
          <p:nvPr>
            <p:ph idx="1"/>
          </p:nvPr>
        </p:nvSpPr>
        <p:spPr>
          <a:xfrm>
            <a:off x="913794" y="1650867"/>
            <a:ext cx="10353762" cy="5040389"/>
          </a:xfrm>
        </p:spPr>
        <p:txBody>
          <a:bodyPr>
            <a:normAutofit fontScale="25000" lnSpcReduction="20000"/>
          </a:bodyPr>
          <a:lstStyle/>
          <a:p>
            <a:r>
              <a:rPr lang="en-US" sz="7200" dirty="0"/>
              <a:t>The Canadian government has some strict laws to protect net neutrality.</a:t>
            </a:r>
          </a:p>
          <a:p>
            <a:pPr fontAlgn="base"/>
            <a:r>
              <a:rPr lang="en-US" sz="7200" dirty="0">
                <a:effectLst/>
              </a:rPr>
              <a:t>The Canadian Radio-television and Telecommunications Commission (CRTC or The Commission) defines net neutrality as the general principle that “all traffic on the Internet should be given equal treatment by Internet service providers (ISPs).” The Commission’s net neutrality policy specifically rests on sections 27(2) and 36 of the </a:t>
            </a:r>
            <a:r>
              <a:rPr lang="en-US" sz="7200" i="1" dirty="0">
                <a:effectLst/>
              </a:rPr>
              <a:t>Telecommunications Act</a:t>
            </a:r>
            <a:r>
              <a:rPr lang="en-US" sz="7200" dirty="0">
                <a:effectLst/>
              </a:rPr>
              <a:t> (the Act):</a:t>
            </a:r>
          </a:p>
          <a:p>
            <a:pPr fontAlgn="base"/>
            <a:r>
              <a:rPr lang="en-US" sz="7200" b="1" dirty="0">
                <a:effectLst/>
              </a:rPr>
              <a:t>27(2)</a:t>
            </a:r>
            <a:r>
              <a:rPr lang="en-US" sz="7200" dirty="0">
                <a:effectLst/>
              </a:rPr>
              <a:t> No Canadian carrier shall, in relation to the provision of a telecommunications service or the charging of a rate for it, unjustly discriminate or give an undue or unreasonable preference toward any person, including itself, or subject any person to an undue or unreasonable disadvantage.</a:t>
            </a:r>
          </a:p>
          <a:p>
            <a:pPr fontAlgn="base"/>
            <a:r>
              <a:rPr lang="en-US" sz="7200" b="1" dirty="0">
                <a:effectLst/>
              </a:rPr>
              <a:t>36</a:t>
            </a:r>
            <a:r>
              <a:rPr lang="en-US" sz="7200" dirty="0">
                <a:effectLst/>
              </a:rPr>
              <a:t> Except where the Commission approves otherwise, a Canadian carrier shall not control the content or influence the meaning or purpose of telecommunications carried by it for the public.</a:t>
            </a:r>
          </a:p>
          <a:p>
            <a:pPr fontAlgn="base"/>
            <a:r>
              <a:rPr lang="en-US" sz="7200" dirty="0">
                <a:effectLst/>
              </a:rPr>
              <a:t>Net neutrality attracted much attention last year after the Chairman of the U.S. Federal Communications Commission (FCC) announced plans to roll back American net-neutrality regulations.</a:t>
            </a:r>
          </a:p>
          <a:p>
            <a:endParaRPr lang="en-IN" dirty="0"/>
          </a:p>
        </p:txBody>
      </p:sp>
      <p:sp>
        <p:nvSpPr>
          <p:cNvPr id="4" name="Slide Number Placeholder 3">
            <a:extLst>
              <a:ext uri="{FF2B5EF4-FFF2-40B4-BE49-F238E27FC236}">
                <a16:creationId xmlns:a16="http://schemas.microsoft.com/office/drawing/2014/main" id="{23948446-D233-44DC-99E2-39F7E0D658A0}"/>
              </a:ext>
            </a:extLst>
          </p:cNvPr>
          <p:cNvSpPr>
            <a:spLocks noGrp="1"/>
          </p:cNvSpPr>
          <p:nvPr>
            <p:ph type="sldNum" sz="quarter" idx="12"/>
          </p:nvPr>
        </p:nvSpPr>
        <p:spPr>
          <a:xfrm>
            <a:off x="11267556" y="6248400"/>
            <a:ext cx="753545" cy="365125"/>
          </a:xfrm>
        </p:spPr>
        <p:txBody>
          <a:bodyPr/>
          <a:lstStyle/>
          <a:p>
            <a:fld id="{15E518C8-A362-4A63-AAE0-06487D721E75}" type="slidenum">
              <a:rPr lang="en-IN" sz="1600" smtClean="0"/>
              <a:t>15</a:t>
            </a:fld>
            <a:endParaRPr lang="en-IN" sz="1600" dirty="0"/>
          </a:p>
        </p:txBody>
      </p:sp>
    </p:spTree>
    <p:extLst>
      <p:ext uri="{BB962C8B-B14F-4D97-AF65-F5344CB8AC3E}">
        <p14:creationId xmlns:p14="http://schemas.microsoft.com/office/powerpoint/2010/main" val="3481763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F9C87-675F-49E4-8EC4-17BF5B52ECF2}"/>
              </a:ext>
            </a:extLst>
          </p:cNvPr>
          <p:cNvSpPr>
            <a:spLocks noGrp="1"/>
          </p:cNvSpPr>
          <p:nvPr>
            <p:ph type="title"/>
          </p:nvPr>
        </p:nvSpPr>
        <p:spPr>
          <a:xfrm>
            <a:off x="913795" y="609600"/>
            <a:ext cx="10353761" cy="592553"/>
          </a:xfrm>
        </p:spPr>
        <p:txBody>
          <a:bodyPr>
            <a:normAutofit/>
          </a:bodyPr>
          <a:lstStyle/>
          <a:p>
            <a:r>
              <a:rPr lang="en-US" dirty="0"/>
              <a:t>Developments in the united states.</a:t>
            </a:r>
            <a:endParaRPr lang="en-IN" dirty="0"/>
          </a:p>
        </p:txBody>
      </p:sp>
      <p:sp>
        <p:nvSpPr>
          <p:cNvPr id="3" name="Content Placeholder 2">
            <a:extLst>
              <a:ext uri="{FF2B5EF4-FFF2-40B4-BE49-F238E27FC236}">
                <a16:creationId xmlns:a16="http://schemas.microsoft.com/office/drawing/2014/main" id="{254F4D39-C8CF-4838-879E-8E2BFB7A439A}"/>
              </a:ext>
            </a:extLst>
          </p:cNvPr>
          <p:cNvSpPr>
            <a:spLocks noGrp="1"/>
          </p:cNvSpPr>
          <p:nvPr>
            <p:ph idx="1"/>
          </p:nvPr>
        </p:nvSpPr>
        <p:spPr>
          <a:xfrm>
            <a:off x="913795" y="1294228"/>
            <a:ext cx="10353762" cy="4496972"/>
          </a:xfrm>
        </p:spPr>
        <p:txBody>
          <a:bodyPr>
            <a:normAutofit/>
          </a:bodyPr>
          <a:lstStyle/>
          <a:p>
            <a:pPr marL="457200" lvl="1" indent="-342900">
              <a:lnSpc>
                <a:spcPct val="95000"/>
              </a:lnSpc>
              <a:spcBef>
                <a:spcPct val="0"/>
              </a:spcBef>
              <a:buClr>
                <a:srgbClr val="000000"/>
              </a:buClr>
              <a:buFontTx/>
              <a:buChar char="•"/>
            </a:pPr>
            <a:r>
              <a:rPr lang="en-US" altLang="en-US" sz="2400" dirty="0">
                <a:solidFill>
                  <a:srgbClr val="DEDEDE"/>
                </a:solidFill>
                <a:latin typeface="Trebuchet MS" panose="020B0603020202020204" pitchFamily="34" charset="0"/>
              </a:rPr>
              <a:t>2005</a:t>
            </a:r>
            <a:endParaRPr lang="en-US" altLang="en-US" dirty="0"/>
          </a:p>
          <a:p>
            <a:pPr marL="857250" lvl="2" indent="-285750">
              <a:lnSpc>
                <a:spcPct val="95000"/>
              </a:lnSpc>
              <a:spcBef>
                <a:spcPct val="0"/>
              </a:spcBef>
              <a:buClr>
                <a:srgbClr val="000000"/>
              </a:buClr>
              <a:buSzPct val="80000"/>
              <a:buFont typeface="Courier New" panose="02070309020205020404" pitchFamily="49" charset="0"/>
              <a:buChar char="o"/>
            </a:pPr>
            <a:r>
              <a:rPr lang="en-US" altLang="en-US" dirty="0">
                <a:solidFill>
                  <a:srgbClr val="DEDEDE"/>
                </a:solidFill>
                <a:latin typeface="Trebuchet MS" panose="020B0603020202020204" pitchFamily="34" charset="0"/>
              </a:rPr>
              <a:t>FFC statement supporting net neutrality.</a:t>
            </a:r>
            <a:endParaRPr lang="en-US" altLang="en-US" dirty="0"/>
          </a:p>
          <a:p>
            <a:pPr marL="457200" lvl="1" indent="-342900">
              <a:lnSpc>
                <a:spcPct val="95000"/>
              </a:lnSpc>
              <a:spcBef>
                <a:spcPct val="0"/>
              </a:spcBef>
              <a:buClr>
                <a:srgbClr val="000000"/>
              </a:buClr>
              <a:buFontTx/>
              <a:buChar char="•"/>
            </a:pPr>
            <a:r>
              <a:rPr lang="en-US" altLang="en-US" sz="2400" dirty="0">
                <a:solidFill>
                  <a:srgbClr val="DEDEDE"/>
                </a:solidFill>
                <a:latin typeface="Trebuchet MS" panose="020B0603020202020204" pitchFamily="34" charset="0"/>
              </a:rPr>
              <a:t> 2006</a:t>
            </a:r>
            <a:endParaRPr lang="en-US" altLang="en-US" dirty="0"/>
          </a:p>
          <a:p>
            <a:pPr marL="857250" lvl="2" indent="-285750">
              <a:lnSpc>
                <a:spcPct val="95000"/>
              </a:lnSpc>
              <a:spcBef>
                <a:spcPct val="0"/>
              </a:spcBef>
              <a:buClr>
                <a:srgbClr val="000000"/>
              </a:buClr>
              <a:buSzPct val="80000"/>
              <a:buFont typeface="Courier New" panose="02070309020205020404" pitchFamily="49" charset="0"/>
              <a:buChar char="o"/>
            </a:pPr>
            <a:r>
              <a:rPr lang="en-US" altLang="en-US" dirty="0">
                <a:solidFill>
                  <a:srgbClr val="DEDEDE"/>
                </a:solidFill>
                <a:latin typeface="Trebuchet MS" panose="020B0603020202020204" pitchFamily="34" charset="0"/>
              </a:rPr>
              <a:t>Senate committee approves Telecommunication reform act but fails to pass both houses.</a:t>
            </a:r>
            <a:endParaRPr lang="en-US" altLang="en-US" dirty="0"/>
          </a:p>
          <a:p>
            <a:pPr marL="457200" lvl="1" indent="-342900">
              <a:lnSpc>
                <a:spcPct val="95000"/>
              </a:lnSpc>
              <a:spcBef>
                <a:spcPct val="0"/>
              </a:spcBef>
              <a:buClr>
                <a:srgbClr val="000000"/>
              </a:buClr>
              <a:buFontTx/>
              <a:buChar char="•"/>
            </a:pPr>
            <a:r>
              <a:rPr lang="en-US" altLang="en-US" sz="2400" dirty="0">
                <a:solidFill>
                  <a:srgbClr val="DEDEDE"/>
                </a:solidFill>
                <a:latin typeface="Trebuchet MS" panose="020B0603020202020204" pitchFamily="34" charset="0"/>
              </a:rPr>
              <a:t>2007</a:t>
            </a:r>
            <a:endParaRPr lang="en-US" altLang="en-US" dirty="0"/>
          </a:p>
          <a:p>
            <a:pPr marL="857250" lvl="2" indent="-285750">
              <a:lnSpc>
                <a:spcPct val="95000"/>
              </a:lnSpc>
              <a:spcBef>
                <a:spcPct val="0"/>
              </a:spcBef>
              <a:buClr>
                <a:srgbClr val="000000"/>
              </a:buClr>
              <a:buSzPct val="80000"/>
              <a:buFont typeface="Courier New" panose="02070309020205020404" pitchFamily="49" charset="0"/>
              <a:buChar char="o"/>
            </a:pPr>
            <a:r>
              <a:rPr lang="en-US" altLang="en-US" dirty="0">
                <a:solidFill>
                  <a:srgbClr val="DEDEDE"/>
                </a:solidFill>
                <a:latin typeface="Trebuchet MS" panose="020B0603020202020204" pitchFamily="34" charset="0"/>
              </a:rPr>
              <a:t>FTC urges restraint against net neutrality.</a:t>
            </a:r>
            <a:endParaRPr lang="en-US" altLang="en-US" dirty="0"/>
          </a:p>
          <a:p>
            <a:pPr marL="857250" lvl="2" indent="-285750">
              <a:lnSpc>
                <a:spcPct val="95000"/>
              </a:lnSpc>
              <a:spcBef>
                <a:spcPct val="0"/>
              </a:spcBef>
              <a:buClr>
                <a:srgbClr val="000000"/>
              </a:buClr>
              <a:buSzPct val="80000"/>
              <a:buFont typeface="Courier New" panose="02070309020205020404" pitchFamily="49" charset="0"/>
              <a:buChar char="o"/>
            </a:pPr>
            <a:r>
              <a:rPr lang="en-US" altLang="en-US" dirty="0">
                <a:solidFill>
                  <a:srgbClr val="DEDEDE"/>
                </a:solidFill>
                <a:latin typeface="Trebuchet MS" panose="020B0603020202020204" pitchFamily="34" charset="0"/>
              </a:rPr>
              <a:t>Comcast caught blocking or delaying BitTorrent uploads. </a:t>
            </a:r>
            <a:endParaRPr lang="en-US" altLang="en-US" dirty="0"/>
          </a:p>
          <a:p>
            <a:pPr marL="457200" lvl="1" indent="-342900">
              <a:lnSpc>
                <a:spcPct val="95000"/>
              </a:lnSpc>
              <a:spcBef>
                <a:spcPct val="0"/>
              </a:spcBef>
              <a:buClr>
                <a:srgbClr val="000000"/>
              </a:buClr>
              <a:buFontTx/>
              <a:buChar char="•"/>
            </a:pPr>
            <a:r>
              <a:rPr lang="en-US" altLang="en-US" sz="2400" dirty="0">
                <a:solidFill>
                  <a:srgbClr val="DEDEDE"/>
                </a:solidFill>
                <a:latin typeface="Trebuchet MS" panose="020B0603020202020204" pitchFamily="34" charset="0"/>
              </a:rPr>
              <a:t>2008</a:t>
            </a:r>
            <a:endParaRPr lang="en-US" altLang="en-US" dirty="0"/>
          </a:p>
          <a:p>
            <a:pPr marL="857250" lvl="2" indent="-285750">
              <a:lnSpc>
                <a:spcPct val="95000"/>
              </a:lnSpc>
              <a:spcBef>
                <a:spcPct val="0"/>
              </a:spcBef>
              <a:buClr>
                <a:srgbClr val="000000"/>
              </a:buClr>
              <a:buSzPct val="80000"/>
              <a:buFont typeface="Courier New" panose="02070309020205020404" pitchFamily="49" charset="0"/>
              <a:buChar char="o"/>
            </a:pPr>
            <a:r>
              <a:rPr lang="en-US" altLang="en-US" dirty="0">
                <a:solidFill>
                  <a:srgbClr val="DEDEDE"/>
                </a:solidFill>
                <a:latin typeface="Trebuchet MS" panose="020B0603020202020204" pitchFamily="34" charset="0"/>
              </a:rPr>
              <a:t>FCC's Kevin Martin wants to prevent broadband ISPs from interfering with access.</a:t>
            </a:r>
            <a:endParaRPr lang="en-US" altLang="en-US" dirty="0"/>
          </a:p>
          <a:p>
            <a:pPr marL="857250" lvl="2" indent="-285750">
              <a:lnSpc>
                <a:spcPct val="95000"/>
              </a:lnSpc>
              <a:spcBef>
                <a:spcPct val="0"/>
              </a:spcBef>
              <a:buClr>
                <a:srgbClr val="000000"/>
              </a:buClr>
              <a:buSzPct val="80000"/>
              <a:buFont typeface="Courier New" panose="02070309020205020404" pitchFamily="49" charset="0"/>
              <a:buChar char="o"/>
            </a:pPr>
            <a:r>
              <a:rPr lang="en-US" altLang="en-US" dirty="0">
                <a:solidFill>
                  <a:srgbClr val="DEDEDE"/>
                </a:solidFill>
                <a:latin typeface="Trebuchet MS" panose="020B0603020202020204" pitchFamily="34" charset="0"/>
              </a:rPr>
              <a:t>FFC rules Comcast slows down some users’ video files.</a:t>
            </a:r>
            <a:endParaRPr lang="en-US" altLang="en-US" dirty="0"/>
          </a:p>
          <a:p>
            <a:pPr marL="857250" lvl="2" indent="-285750">
              <a:lnSpc>
                <a:spcPct val="95000"/>
              </a:lnSpc>
              <a:spcBef>
                <a:spcPct val="0"/>
              </a:spcBef>
              <a:buClr>
                <a:srgbClr val="000000"/>
              </a:buClr>
              <a:buSzPct val="80000"/>
              <a:buFont typeface="Courier New" panose="02070309020205020404" pitchFamily="49" charset="0"/>
              <a:buChar char="o"/>
            </a:pPr>
            <a:r>
              <a:rPr lang="en-US" altLang="en-US" dirty="0">
                <a:solidFill>
                  <a:srgbClr val="DEDEDE"/>
                </a:solidFill>
                <a:latin typeface="Trebuchet MS" panose="020B0603020202020204" pitchFamily="34" charset="0"/>
              </a:rPr>
              <a:t>Time Warner proposes "consumption based billing“.</a:t>
            </a:r>
            <a:endParaRPr lang="en-US" altLang="en-US" dirty="0"/>
          </a:p>
          <a:p>
            <a:pPr marL="457200" lvl="1" indent="-342900">
              <a:lnSpc>
                <a:spcPct val="95000"/>
              </a:lnSpc>
              <a:spcBef>
                <a:spcPct val="0"/>
              </a:spcBef>
              <a:buClr>
                <a:srgbClr val="000000"/>
              </a:buClr>
              <a:buFontTx/>
              <a:buChar char="•"/>
            </a:pPr>
            <a:r>
              <a:rPr lang="en-US" altLang="en-US" sz="2400" dirty="0">
                <a:solidFill>
                  <a:srgbClr val="DEDEDE"/>
                </a:solidFill>
                <a:latin typeface="Trebuchet MS" panose="020B0603020202020204" pitchFamily="34" charset="0"/>
              </a:rPr>
              <a:t>2010 </a:t>
            </a:r>
            <a:endParaRPr lang="en-US" altLang="en-US" dirty="0"/>
          </a:p>
          <a:p>
            <a:pPr marL="857250" lvl="2" indent="-285750">
              <a:lnSpc>
                <a:spcPct val="95000"/>
              </a:lnSpc>
              <a:spcBef>
                <a:spcPct val="0"/>
              </a:spcBef>
              <a:buClr>
                <a:srgbClr val="000000"/>
              </a:buClr>
              <a:buSzPct val="80000"/>
              <a:buFont typeface="Courier New" panose="02070309020205020404" pitchFamily="49" charset="0"/>
              <a:buChar char="o"/>
            </a:pPr>
            <a:r>
              <a:rPr lang="en-US" altLang="en-US" dirty="0">
                <a:solidFill>
                  <a:srgbClr val="DEDEDE"/>
                </a:solidFill>
                <a:latin typeface="Trebuchet MS" panose="020B0603020202020204" pitchFamily="34" charset="0"/>
              </a:rPr>
              <a:t>FCC drops efforts to enforce Net Neutrality.</a:t>
            </a:r>
          </a:p>
          <a:p>
            <a:endParaRPr lang="en-IN" dirty="0"/>
          </a:p>
        </p:txBody>
      </p:sp>
      <p:sp>
        <p:nvSpPr>
          <p:cNvPr id="4" name="Slide Number Placeholder 3">
            <a:extLst>
              <a:ext uri="{FF2B5EF4-FFF2-40B4-BE49-F238E27FC236}">
                <a16:creationId xmlns:a16="http://schemas.microsoft.com/office/drawing/2014/main" id="{C8F885EC-98C4-4528-89F2-940F86531180}"/>
              </a:ext>
            </a:extLst>
          </p:cNvPr>
          <p:cNvSpPr>
            <a:spLocks noGrp="1"/>
          </p:cNvSpPr>
          <p:nvPr>
            <p:ph type="sldNum" sz="quarter" idx="12"/>
          </p:nvPr>
        </p:nvSpPr>
        <p:spPr>
          <a:xfrm>
            <a:off x="11267556" y="6206359"/>
            <a:ext cx="753545" cy="365125"/>
          </a:xfrm>
        </p:spPr>
        <p:txBody>
          <a:bodyPr/>
          <a:lstStyle/>
          <a:p>
            <a:fld id="{15E518C8-A362-4A63-AAE0-06487D721E75}" type="slidenum">
              <a:rPr lang="en-IN" sz="1600" smtClean="0"/>
              <a:t>16</a:t>
            </a:fld>
            <a:endParaRPr lang="en-IN" dirty="0"/>
          </a:p>
        </p:txBody>
      </p:sp>
    </p:spTree>
    <p:extLst>
      <p:ext uri="{BB962C8B-B14F-4D97-AF65-F5344CB8AC3E}">
        <p14:creationId xmlns:p14="http://schemas.microsoft.com/office/powerpoint/2010/main" val="34275734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0F1BC-047B-4C04-87B7-8771B4740AF3}"/>
              </a:ext>
            </a:extLst>
          </p:cNvPr>
          <p:cNvSpPr>
            <a:spLocks noGrp="1"/>
          </p:cNvSpPr>
          <p:nvPr>
            <p:ph type="title"/>
          </p:nvPr>
        </p:nvSpPr>
        <p:spPr/>
        <p:txBody>
          <a:bodyPr>
            <a:normAutofit/>
          </a:bodyPr>
          <a:lstStyle/>
          <a:p>
            <a:r>
              <a:rPr lang="en-US" dirty="0"/>
              <a:t>Myth:- net neutrality is the solution to everything.</a:t>
            </a:r>
            <a:endParaRPr lang="en-IN" dirty="0"/>
          </a:p>
        </p:txBody>
      </p:sp>
      <p:pic>
        <p:nvPicPr>
          <p:cNvPr id="5" name="Content Placeholder 4">
            <a:extLst>
              <a:ext uri="{FF2B5EF4-FFF2-40B4-BE49-F238E27FC236}">
                <a16:creationId xmlns:a16="http://schemas.microsoft.com/office/drawing/2014/main" id="{7531A5DB-0935-42FE-880C-C15556362A4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840037" y="2781300"/>
            <a:ext cx="6502400"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ACBFC02B-0671-4765-9C4C-816012D3E8D2}"/>
              </a:ext>
            </a:extLst>
          </p:cNvPr>
          <p:cNvSpPr>
            <a:spLocks noGrp="1"/>
          </p:cNvSpPr>
          <p:nvPr>
            <p:ph type="sldNum" sz="quarter" idx="12"/>
          </p:nvPr>
        </p:nvSpPr>
        <p:spPr>
          <a:xfrm>
            <a:off x="11267556" y="6356240"/>
            <a:ext cx="753545" cy="365125"/>
          </a:xfrm>
        </p:spPr>
        <p:txBody>
          <a:bodyPr/>
          <a:lstStyle/>
          <a:p>
            <a:fld id="{15E518C8-A362-4A63-AAE0-06487D721E75}" type="slidenum">
              <a:rPr lang="en-IN" sz="1800" smtClean="0"/>
              <a:t>17</a:t>
            </a:fld>
            <a:endParaRPr lang="en-IN" dirty="0"/>
          </a:p>
        </p:txBody>
      </p:sp>
    </p:spTree>
    <p:extLst>
      <p:ext uri="{BB962C8B-B14F-4D97-AF65-F5344CB8AC3E}">
        <p14:creationId xmlns:p14="http://schemas.microsoft.com/office/powerpoint/2010/main" val="1942645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7B447-6994-4645-ADD4-411A7B93A22E}"/>
              </a:ext>
            </a:extLst>
          </p:cNvPr>
          <p:cNvSpPr>
            <a:spLocks noGrp="1"/>
          </p:cNvSpPr>
          <p:nvPr>
            <p:ph type="title"/>
          </p:nvPr>
        </p:nvSpPr>
        <p:spPr/>
        <p:txBody>
          <a:bodyPr>
            <a:normAutofit/>
          </a:bodyPr>
          <a:lstStyle/>
          <a:p>
            <a:r>
              <a:rPr lang="en-US" dirty="0"/>
              <a:t>Some important and notable applications and implementations</a:t>
            </a:r>
            <a:endParaRPr lang="en-IN" dirty="0"/>
          </a:p>
        </p:txBody>
      </p:sp>
      <p:sp>
        <p:nvSpPr>
          <p:cNvPr id="3" name="Content Placeholder 2">
            <a:extLst>
              <a:ext uri="{FF2B5EF4-FFF2-40B4-BE49-F238E27FC236}">
                <a16:creationId xmlns:a16="http://schemas.microsoft.com/office/drawing/2014/main" id="{989190D2-6225-458F-A998-7779C1919BD0}"/>
              </a:ext>
            </a:extLst>
          </p:cNvPr>
          <p:cNvSpPr>
            <a:spLocks noGrp="1"/>
          </p:cNvSpPr>
          <p:nvPr>
            <p:ph idx="1"/>
          </p:nvPr>
        </p:nvSpPr>
        <p:spPr/>
        <p:txBody>
          <a:bodyPr/>
          <a:lstStyle/>
          <a:p>
            <a:r>
              <a:rPr lang="en-US" dirty="0">
                <a:effectLst/>
              </a:rPr>
              <a:t>Talking about the applications of net neutrality, there are many implementations made. But, here we will shed light on the most relevant ones.</a:t>
            </a:r>
          </a:p>
          <a:p>
            <a:r>
              <a:rPr lang="en-US" dirty="0">
                <a:effectLst/>
              </a:rPr>
              <a:t>Firstly, sites like </a:t>
            </a:r>
            <a:r>
              <a:rPr lang="en-US" i="1" dirty="0">
                <a:effectLst/>
              </a:rPr>
              <a:t>Wikipedia</a:t>
            </a:r>
            <a:r>
              <a:rPr lang="en-US" dirty="0">
                <a:effectLst/>
              </a:rPr>
              <a:t>, </a:t>
            </a:r>
            <a:r>
              <a:rPr lang="en-US" i="1" dirty="0">
                <a:effectLst/>
              </a:rPr>
              <a:t>Quora, etc., </a:t>
            </a:r>
            <a:r>
              <a:rPr lang="en-US" dirty="0">
                <a:effectLst/>
              </a:rPr>
              <a:t>that are a great source of information are free only due to net neutrality. Otherwise, it would be payable.</a:t>
            </a:r>
          </a:p>
          <a:p>
            <a:r>
              <a:rPr lang="en-US" dirty="0">
                <a:effectLst/>
              </a:rPr>
              <a:t>Secondly, important apps like Facebook, Twitter, </a:t>
            </a:r>
            <a:r>
              <a:rPr lang="en-US" dirty="0" err="1">
                <a:effectLst/>
              </a:rPr>
              <a:t>Whatsapp</a:t>
            </a:r>
            <a:r>
              <a:rPr lang="en-US" dirty="0">
                <a:effectLst/>
              </a:rPr>
              <a:t>, Instagram, etc., through which news and information spreads in a second are free to use by everyone just due to net neutrality.</a:t>
            </a:r>
            <a:endParaRPr lang="en-IN" dirty="0">
              <a:effectLst/>
            </a:endParaRPr>
          </a:p>
        </p:txBody>
      </p:sp>
      <p:sp>
        <p:nvSpPr>
          <p:cNvPr id="4" name="Slide Number Placeholder 3">
            <a:extLst>
              <a:ext uri="{FF2B5EF4-FFF2-40B4-BE49-F238E27FC236}">
                <a16:creationId xmlns:a16="http://schemas.microsoft.com/office/drawing/2014/main" id="{437217CB-F1DB-41AA-8185-00DB1DD223D7}"/>
              </a:ext>
            </a:extLst>
          </p:cNvPr>
          <p:cNvSpPr>
            <a:spLocks noGrp="1"/>
          </p:cNvSpPr>
          <p:nvPr>
            <p:ph type="sldNum" sz="quarter" idx="12"/>
          </p:nvPr>
        </p:nvSpPr>
        <p:spPr>
          <a:xfrm>
            <a:off x="11267556" y="6248400"/>
            <a:ext cx="753545" cy="365125"/>
          </a:xfrm>
        </p:spPr>
        <p:txBody>
          <a:bodyPr/>
          <a:lstStyle/>
          <a:p>
            <a:fld id="{15E518C8-A362-4A63-AAE0-06487D721E75}" type="slidenum">
              <a:rPr lang="en-IN" sz="1600" smtClean="0"/>
              <a:t>18</a:t>
            </a:fld>
            <a:endParaRPr lang="en-IN" sz="1600" dirty="0"/>
          </a:p>
        </p:txBody>
      </p:sp>
    </p:spTree>
    <p:extLst>
      <p:ext uri="{BB962C8B-B14F-4D97-AF65-F5344CB8AC3E}">
        <p14:creationId xmlns:p14="http://schemas.microsoft.com/office/powerpoint/2010/main" val="2458585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F231E-4189-410F-B475-167FF632D3DD}"/>
              </a:ext>
            </a:extLst>
          </p:cNvPr>
          <p:cNvSpPr>
            <a:spLocks noGrp="1"/>
          </p:cNvSpPr>
          <p:nvPr>
            <p:ph type="title"/>
          </p:nvPr>
        </p:nvSpPr>
        <p:spPr/>
        <p:txBody>
          <a:bodyPr/>
          <a:lstStyle/>
          <a:p>
            <a:r>
              <a:rPr lang="en-US" dirty="0"/>
              <a:t>Why should we care????</a:t>
            </a:r>
            <a:endParaRPr lang="en-IN" dirty="0"/>
          </a:p>
        </p:txBody>
      </p:sp>
      <p:sp>
        <p:nvSpPr>
          <p:cNvPr id="3" name="Content Placeholder 2">
            <a:extLst>
              <a:ext uri="{FF2B5EF4-FFF2-40B4-BE49-F238E27FC236}">
                <a16:creationId xmlns:a16="http://schemas.microsoft.com/office/drawing/2014/main" id="{948CE636-5BDB-4EB8-8E7D-C71F88D02CEA}"/>
              </a:ext>
            </a:extLst>
          </p:cNvPr>
          <p:cNvSpPr>
            <a:spLocks noGrp="1"/>
          </p:cNvSpPr>
          <p:nvPr>
            <p:ph idx="1"/>
          </p:nvPr>
        </p:nvSpPr>
        <p:spPr/>
        <p:txBody>
          <a:bodyPr/>
          <a:lstStyle/>
          <a:p>
            <a:r>
              <a:rPr lang="en-US" dirty="0"/>
              <a:t>Well, this question takes us back to our rights. The rights that we have as a citizen on the internet are equally important as the rights we have in our day to day life</a:t>
            </a:r>
          </a:p>
          <a:p>
            <a:r>
              <a:rPr lang="en-US" dirty="0"/>
              <a:t>The three main aspects which we take into consideration are:</a:t>
            </a:r>
          </a:p>
          <a:p>
            <a:pPr marL="457200" indent="-457200">
              <a:buFont typeface="+mj-lt"/>
              <a:buAutoNum type="arabicPeriod"/>
            </a:pPr>
            <a:r>
              <a:rPr lang="en-US" dirty="0"/>
              <a:t>Freedom.</a:t>
            </a:r>
          </a:p>
          <a:p>
            <a:pPr marL="457200" indent="-457200">
              <a:buFont typeface="+mj-lt"/>
              <a:buAutoNum type="arabicPeriod"/>
            </a:pPr>
            <a:r>
              <a:rPr lang="en-US" dirty="0"/>
              <a:t>Equality.</a:t>
            </a:r>
          </a:p>
          <a:p>
            <a:pPr marL="457200" indent="-457200">
              <a:buFont typeface="+mj-lt"/>
              <a:buAutoNum type="arabicPeriod"/>
            </a:pPr>
            <a:r>
              <a:rPr lang="en-US" dirty="0"/>
              <a:t>Responsibility.</a:t>
            </a:r>
            <a:endParaRPr lang="en-IN" dirty="0"/>
          </a:p>
        </p:txBody>
      </p:sp>
      <p:sp>
        <p:nvSpPr>
          <p:cNvPr id="4" name="Slide Number Placeholder 3">
            <a:extLst>
              <a:ext uri="{FF2B5EF4-FFF2-40B4-BE49-F238E27FC236}">
                <a16:creationId xmlns:a16="http://schemas.microsoft.com/office/drawing/2014/main" id="{378B2E47-6FCB-48D9-A8CE-0DD276438EF9}"/>
              </a:ext>
            </a:extLst>
          </p:cNvPr>
          <p:cNvSpPr>
            <a:spLocks noGrp="1"/>
          </p:cNvSpPr>
          <p:nvPr>
            <p:ph type="sldNum" sz="quarter" idx="12"/>
          </p:nvPr>
        </p:nvSpPr>
        <p:spPr>
          <a:xfrm>
            <a:off x="11267556" y="6248400"/>
            <a:ext cx="753545" cy="365125"/>
          </a:xfrm>
        </p:spPr>
        <p:txBody>
          <a:bodyPr/>
          <a:lstStyle/>
          <a:p>
            <a:fld id="{15E518C8-A362-4A63-AAE0-06487D721E75}" type="slidenum">
              <a:rPr lang="en-IN" sz="1600" smtClean="0"/>
              <a:t>19</a:t>
            </a:fld>
            <a:endParaRPr lang="en-IN" dirty="0"/>
          </a:p>
        </p:txBody>
      </p:sp>
    </p:spTree>
    <p:extLst>
      <p:ext uri="{BB962C8B-B14F-4D97-AF65-F5344CB8AC3E}">
        <p14:creationId xmlns:p14="http://schemas.microsoft.com/office/powerpoint/2010/main" val="3339256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1A1171E-1A9E-4FE0-9D48-1F98F11045B1}"/>
              </a:ext>
            </a:extLst>
          </p:cNvPr>
          <p:cNvSpPr>
            <a:spLocks noGrp="1"/>
          </p:cNvSpPr>
          <p:nvPr>
            <p:ph type="sldNum" sz="quarter" idx="12"/>
          </p:nvPr>
        </p:nvSpPr>
        <p:spPr>
          <a:xfrm>
            <a:off x="11182227" y="6258414"/>
            <a:ext cx="753545" cy="365125"/>
          </a:xfrm>
        </p:spPr>
        <p:txBody>
          <a:bodyPr/>
          <a:lstStyle/>
          <a:p>
            <a:fld id="{15E518C8-A362-4A63-AAE0-06487D721E75}" type="slidenum">
              <a:rPr lang="en-IN" sz="1600" smtClean="0"/>
              <a:t>2</a:t>
            </a:fld>
            <a:endParaRPr lang="en-IN" sz="1600" dirty="0"/>
          </a:p>
        </p:txBody>
      </p:sp>
      <p:sp>
        <p:nvSpPr>
          <p:cNvPr id="5" name="TextBox 4">
            <a:extLst>
              <a:ext uri="{FF2B5EF4-FFF2-40B4-BE49-F238E27FC236}">
                <a16:creationId xmlns:a16="http://schemas.microsoft.com/office/drawing/2014/main" id="{20D99CE2-BE66-4B58-B26C-FDA310B70402}"/>
              </a:ext>
            </a:extLst>
          </p:cNvPr>
          <p:cNvSpPr txBox="1"/>
          <p:nvPr/>
        </p:nvSpPr>
        <p:spPr>
          <a:xfrm>
            <a:off x="422030" y="304800"/>
            <a:ext cx="11513741" cy="6247864"/>
          </a:xfrm>
          <a:prstGeom prst="rect">
            <a:avLst/>
          </a:prstGeom>
          <a:noFill/>
        </p:spPr>
        <p:txBody>
          <a:bodyPr wrap="square" rtlCol="0">
            <a:spAutoFit/>
          </a:bodyPr>
          <a:lstStyle/>
          <a:p>
            <a:pPr marL="571500" indent="-571500">
              <a:buFont typeface="Wingdings" panose="05000000000000000000" pitchFamily="2" charset="2"/>
              <a:buChar char="Ø"/>
            </a:pPr>
            <a:r>
              <a:rPr lang="en-IN" sz="4000" dirty="0"/>
              <a:t>Leader: Shubham N. Amrelia</a:t>
            </a:r>
          </a:p>
          <a:p>
            <a:pPr marL="571500" indent="-571500">
              <a:buFont typeface="Wingdings" panose="05000000000000000000" pitchFamily="2" charset="2"/>
              <a:buChar char="Ø"/>
            </a:pPr>
            <a:endParaRPr lang="en-IN" sz="4000" dirty="0"/>
          </a:p>
          <a:p>
            <a:pPr marL="571500" indent="-571500">
              <a:buFont typeface="Wingdings" panose="05000000000000000000" pitchFamily="2" charset="2"/>
              <a:buChar char="Ø"/>
            </a:pPr>
            <a:r>
              <a:rPr lang="en-IN" sz="4000" dirty="0"/>
              <a:t>Researcher: Vinit </a:t>
            </a:r>
            <a:r>
              <a:rPr lang="en-IN" sz="4000" dirty="0" err="1"/>
              <a:t>Udaasi</a:t>
            </a:r>
            <a:r>
              <a:rPr lang="en-IN" sz="4000" dirty="0"/>
              <a:t>, Shubham Amrelia</a:t>
            </a:r>
          </a:p>
          <a:p>
            <a:pPr marL="571500" indent="-571500">
              <a:buFont typeface="Wingdings" panose="05000000000000000000" pitchFamily="2" charset="2"/>
              <a:buChar char="Ø"/>
            </a:pPr>
            <a:endParaRPr lang="en-IN" sz="4000" dirty="0"/>
          </a:p>
          <a:p>
            <a:pPr marL="571500" indent="-571500">
              <a:buFont typeface="Wingdings" panose="05000000000000000000" pitchFamily="2" charset="2"/>
              <a:buChar char="Ø"/>
            </a:pPr>
            <a:r>
              <a:rPr lang="en-IN" sz="4000" dirty="0"/>
              <a:t>Writer: </a:t>
            </a:r>
            <a:r>
              <a:rPr lang="en-IN" sz="4000" dirty="0" err="1"/>
              <a:t>Shivam</a:t>
            </a:r>
            <a:r>
              <a:rPr lang="en-IN" sz="4000" dirty="0"/>
              <a:t> </a:t>
            </a:r>
            <a:r>
              <a:rPr lang="en-IN" sz="4000" dirty="0" err="1"/>
              <a:t>Mungra</a:t>
            </a:r>
            <a:r>
              <a:rPr lang="en-IN" sz="4000" dirty="0"/>
              <a:t>, </a:t>
            </a:r>
            <a:r>
              <a:rPr lang="en-IN" sz="4000" dirty="0" err="1"/>
              <a:t>Vishishtha</a:t>
            </a:r>
            <a:r>
              <a:rPr lang="en-IN" sz="4000" dirty="0"/>
              <a:t> Sharma</a:t>
            </a:r>
          </a:p>
          <a:p>
            <a:pPr marL="571500" indent="-571500">
              <a:buFont typeface="Wingdings" panose="05000000000000000000" pitchFamily="2" charset="2"/>
              <a:buChar char="Ø"/>
            </a:pPr>
            <a:endParaRPr lang="en-IN" sz="4000" dirty="0"/>
          </a:p>
          <a:p>
            <a:pPr marL="571500" indent="-571500">
              <a:buFont typeface="Wingdings" panose="05000000000000000000" pitchFamily="2" charset="2"/>
              <a:buChar char="Ø"/>
            </a:pPr>
            <a:r>
              <a:rPr lang="en-IN" sz="4000" dirty="0"/>
              <a:t>Editor: Harry Bhindi, Siddharth </a:t>
            </a:r>
            <a:r>
              <a:rPr lang="en-IN" sz="4000" dirty="0" err="1"/>
              <a:t>Raichangair</a:t>
            </a:r>
            <a:endParaRPr lang="en-IN" sz="4000" dirty="0"/>
          </a:p>
          <a:p>
            <a:pPr marL="571500" indent="-571500">
              <a:buFont typeface="Wingdings" panose="05000000000000000000" pitchFamily="2" charset="2"/>
              <a:buChar char="Ø"/>
            </a:pPr>
            <a:endParaRPr lang="en-IN" sz="4000" dirty="0"/>
          </a:p>
          <a:p>
            <a:pPr marL="571500" indent="-571500">
              <a:buFont typeface="Wingdings" panose="05000000000000000000" pitchFamily="2" charset="2"/>
              <a:buChar char="Ø"/>
            </a:pPr>
            <a:r>
              <a:rPr lang="en-IN" sz="4000" dirty="0"/>
              <a:t>Secretary/Recorders: Vinit </a:t>
            </a:r>
            <a:r>
              <a:rPr lang="en-IN" sz="4000" dirty="0" err="1"/>
              <a:t>Udaasi</a:t>
            </a:r>
            <a:r>
              <a:rPr lang="en-IN" sz="4000" dirty="0"/>
              <a:t> &amp; </a:t>
            </a:r>
            <a:r>
              <a:rPr lang="en-IN" sz="4000" dirty="0" err="1"/>
              <a:t>Shivam</a:t>
            </a:r>
            <a:r>
              <a:rPr lang="en-IN" sz="4000" dirty="0"/>
              <a:t> </a:t>
            </a:r>
            <a:r>
              <a:rPr lang="en-IN" sz="4000" dirty="0" err="1"/>
              <a:t>Mungra</a:t>
            </a:r>
            <a:endParaRPr lang="en-IN" sz="4000" dirty="0"/>
          </a:p>
        </p:txBody>
      </p:sp>
    </p:spTree>
    <p:extLst>
      <p:ext uri="{BB962C8B-B14F-4D97-AF65-F5344CB8AC3E}">
        <p14:creationId xmlns:p14="http://schemas.microsoft.com/office/powerpoint/2010/main" val="31453746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C7B9F-BAB8-453C-9422-3703F12376FD}"/>
              </a:ext>
            </a:extLst>
          </p:cNvPr>
          <p:cNvSpPr>
            <a:spLocks noGrp="1"/>
          </p:cNvSpPr>
          <p:nvPr>
            <p:ph type="title"/>
          </p:nvPr>
        </p:nvSpPr>
        <p:spPr>
          <a:xfrm>
            <a:off x="837982" y="118334"/>
            <a:ext cx="10353761" cy="834420"/>
          </a:xfrm>
        </p:spPr>
        <p:txBody>
          <a:bodyPr>
            <a:normAutofit/>
          </a:bodyPr>
          <a:lstStyle/>
          <a:p>
            <a:r>
              <a:rPr lang="en-IN" sz="4000" dirty="0"/>
              <a:t>Debunking myths</a:t>
            </a:r>
          </a:p>
        </p:txBody>
      </p:sp>
      <p:sp>
        <p:nvSpPr>
          <p:cNvPr id="3" name="Slide Number Placeholder 2">
            <a:extLst>
              <a:ext uri="{FF2B5EF4-FFF2-40B4-BE49-F238E27FC236}">
                <a16:creationId xmlns:a16="http://schemas.microsoft.com/office/drawing/2014/main" id="{5F629602-7DE3-4717-B880-B4BBA7B37A0B}"/>
              </a:ext>
            </a:extLst>
          </p:cNvPr>
          <p:cNvSpPr>
            <a:spLocks noGrp="1"/>
          </p:cNvSpPr>
          <p:nvPr>
            <p:ph type="sldNum" sz="quarter" idx="12"/>
          </p:nvPr>
        </p:nvSpPr>
        <p:spPr>
          <a:xfrm>
            <a:off x="11191743" y="6248400"/>
            <a:ext cx="753545" cy="365125"/>
          </a:xfrm>
        </p:spPr>
        <p:txBody>
          <a:bodyPr/>
          <a:lstStyle/>
          <a:p>
            <a:fld id="{15E518C8-A362-4A63-AAE0-06487D721E75}" type="slidenum">
              <a:rPr lang="en-IN" sz="1600" smtClean="0"/>
              <a:t>20</a:t>
            </a:fld>
            <a:endParaRPr lang="en-IN" dirty="0"/>
          </a:p>
        </p:txBody>
      </p:sp>
      <p:sp>
        <p:nvSpPr>
          <p:cNvPr id="4" name="Content Placeholder 2">
            <a:extLst>
              <a:ext uri="{FF2B5EF4-FFF2-40B4-BE49-F238E27FC236}">
                <a16:creationId xmlns:a16="http://schemas.microsoft.com/office/drawing/2014/main" id="{85B4C492-69BB-4AEF-9920-EF494FFB329E}"/>
              </a:ext>
            </a:extLst>
          </p:cNvPr>
          <p:cNvSpPr txBox="1">
            <a:spLocks/>
          </p:cNvSpPr>
          <p:nvPr/>
        </p:nvSpPr>
        <p:spPr>
          <a:xfrm>
            <a:off x="924444" y="1129553"/>
            <a:ext cx="10090558" cy="5728447"/>
          </a:xfrm>
          <a:prstGeom prst="rect">
            <a:avLst/>
          </a:prstGeom>
        </p:spPr>
        <p:txBody>
          <a:bodyP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a:lnSpc>
                <a:spcPct val="110000"/>
              </a:lnSpc>
              <a:spcBef>
                <a:spcPct val="0"/>
              </a:spcBef>
            </a:pPr>
            <a:r>
              <a:rPr lang="en-US" altLang="en-US" sz="1600" b="1" dirty="0">
                <a:latin typeface="Trebuchet MS" panose="020B0603020202020204" pitchFamily="34" charset="0"/>
              </a:rPr>
              <a:t> Myth: “Net Neutrality is a solution in search of a problem.”</a:t>
            </a:r>
            <a:endParaRPr lang="en-US" altLang="en-US" sz="1600" dirty="0"/>
          </a:p>
          <a:p>
            <a:pPr>
              <a:lnSpc>
                <a:spcPct val="110000"/>
              </a:lnSpc>
              <a:spcBef>
                <a:spcPct val="0"/>
              </a:spcBef>
              <a:buFont typeface="Wingdings" panose="05000000000000000000" pitchFamily="2" charset="2"/>
              <a:buChar char="ü"/>
            </a:pPr>
            <a:r>
              <a:rPr lang="en-US" altLang="en-US" sz="1600" b="1" dirty="0">
                <a:latin typeface="Trebuchet MS" panose="020B0603020202020204" pitchFamily="34" charset="0"/>
              </a:rPr>
              <a:t>Reality</a:t>
            </a:r>
            <a:r>
              <a:rPr lang="en-US" altLang="en-US" sz="1600" dirty="0">
                <a:latin typeface="Trebuchet MS" panose="020B0603020202020204" pitchFamily="34" charset="0"/>
              </a:rPr>
              <a:t>: ISPs claim that Net Neutrality is a “solution in search</a:t>
            </a:r>
            <a:r>
              <a:rPr lang="en-US" altLang="en-US" sz="1600" b="1" dirty="0">
                <a:latin typeface="Trebuchet MS" panose="020B0603020202020204" pitchFamily="34" charset="0"/>
              </a:rPr>
              <a:t> </a:t>
            </a:r>
            <a:r>
              <a:rPr lang="en-US" altLang="en-US" sz="1600" dirty="0">
                <a:latin typeface="Trebuchet MS" panose="020B0603020202020204" pitchFamily="34" charset="0"/>
              </a:rPr>
              <a:t>of a problem,” but they also say they need to violate the</a:t>
            </a:r>
            <a:r>
              <a:rPr lang="en-US" altLang="en-US" sz="1600" b="1" dirty="0">
                <a:latin typeface="Trebuchet MS" panose="020B0603020202020204" pitchFamily="34" charset="0"/>
              </a:rPr>
              <a:t> </a:t>
            </a:r>
            <a:r>
              <a:rPr lang="en-US" altLang="en-US" sz="1600" dirty="0">
                <a:latin typeface="Trebuchet MS" panose="020B0603020202020204" pitchFamily="34" charset="0"/>
              </a:rPr>
              <a:t>principles of the open Internet to reap profits from new</a:t>
            </a:r>
            <a:r>
              <a:rPr lang="en-US" altLang="en-US" sz="1600" b="1" dirty="0">
                <a:latin typeface="Trebuchet MS" panose="020B0603020202020204" pitchFamily="34" charset="0"/>
              </a:rPr>
              <a:t> </a:t>
            </a:r>
            <a:r>
              <a:rPr lang="en-US" altLang="en-US" sz="1600" dirty="0">
                <a:latin typeface="Trebuchet MS" panose="020B0603020202020204" pitchFamily="34" charset="0"/>
              </a:rPr>
              <a:t>discriminatory business models. Now the technology that enables</a:t>
            </a:r>
            <a:r>
              <a:rPr lang="en-US" altLang="en-US" sz="1600" b="1" dirty="0">
                <a:latin typeface="Trebuchet MS" panose="020B0603020202020204" pitchFamily="34" charset="0"/>
              </a:rPr>
              <a:t> </a:t>
            </a:r>
            <a:r>
              <a:rPr lang="en-US" altLang="en-US" sz="1600" dirty="0">
                <a:latin typeface="Trebuchet MS" panose="020B0603020202020204" pitchFamily="34" charset="0"/>
              </a:rPr>
              <a:t>discrimination is finally available to ISPs.</a:t>
            </a:r>
            <a:endParaRPr lang="en-US" altLang="en-US" sz="1600" dirty="0"/>
          </a:p>
          <a:p>
            <a:pPr marL="0" indent="0">
              <a:lnSpc>
                <a:spcPct val="110000"/>
              </a:lnSpc>
              <a:spcBef>
                <a:spcPct val="0"/>
              </a:spcBef>
              <a:buFont typeface="Arial" panose="020B0604020202020204" pitchFamily="34" charset="0"/>
              <a:buNone/>
            </a:pPr>
            <a:r>
              <a:rPr lang="en-US" altLang="en-US" sz="1600" dirty="0">
                <a:latin typeface="Trebuchet MS" panose="020B0603020202020204" pitchFamily="34" charset="0"/>
              </a:rPr>
              <a:t> </a:t>
            </a:r>
            <a:endParaRPr lang="en-US" altLang="en-US" sz="1600" dirty="0"/>
          </a:p>
          <a:p>
            <a:pPr>
              <a:lnSpc>
                <a:spcPct val="110000"/>
              </a:lnSpc>
              <a:spcBef>
                <a:spcPct val="0"/>
              </a:spcBef>
            </a:pPr>
            <a:r>
              <a:rPr lang="en-US" altLang="en-US" sz="1600" b="1" dirty="0">
                <a:latin typeface="Trebuchet MS" panose="020B0603020202020204" pitchFamily="34" charset="0"/>
              </a:rPr>
              <a:t>Myth: “This will be the first time the government has regulated the Internet.”</a:t>
            </a:r>
            <a:endParaRPr lang="en-US" altLang="en-US" sz="1600" dirty="0"/>
          </a:p>
          <a:p>
            <a:pPr>
              <a:lnSpc>
                <a:spcPct val="110000"/>
              </a:lnSpc>
              <a:spcBef>
                <a:spcPct val="0"/>
              </a:spcBef>
              <a:buFont typeface="Wingdings" panose="05000000000000000000" pitchFamily="2" charset="2"/>
              <a:buChar char="ü"/>
            </a:pPr>
            <a:r>
              <a:rPr lang="en-US" altLang="en-US" sz="1600" dirty="0">
                <a:latin typeface="Trebuchet MS" panose="020B0603020202020204" pitchFamily="34" charset="0"/>
              </a:rPr>
              <a:t>Reality: The open Internet as we know it would not exist if not for regulation. More than 40 years ago, the FCC helped to create an environment where the Internet could flourish by preventing phone companies from interfering with traffic flowing over their networks.</a:t>
            </a:r>
            <a:endParaRPr lang="en-US" altLang="en-US" sz="1600" dirty="0"/>
          </a:p>
          <a:p>
            <a:pPr marL="0" indent="0">
              <a:lnSpc>
                <a:spcPct val="110000"/>
              </a:lnSpc>
              <a:spcBef>
                <a:spcPct val="0"/>
              </a:spcBef>
              <a:buFont typeface="Arial" panose="020B0604020202020204" pitchFamily="34" charset="0"/>
              <a:buNone/>
            </a:pPr>
            <a:r>
              <a:rPr lang="en-US" altLang="en-US" sz="1600" dirty="0">
                <a:latin typeface="Trebuchet MS" panose="020B0603020202020204" pitchFamily="34" charset="0"/>
              </a:rPr>
              <a:t> </a:t>
            </a:r>
            <a:endParaRPr lang="en-US" altLang="en-US" sz="1600" dirty="0"/>
          </a:p>
          <a:p>
            <a:pPr>
              <a:lnSpc>
                <a:spcPct val="110000"/>
              </a:lnSpc>
              <a:spcBef>
                <a:spcPct val="0"/>
              </a:spcBef>
            </a:pPr>
            <a:r>
              <a:rPr lang="en-US" altLang="en-US" sz="1600" b="1" dirty="0">
                <a:latin typeface="Trebuchet MS" panose="020B0603020202020204" pitchFamily="34" charset="0"/>
              </a:rPr>
              <a:t>Myth: “Net Neutrality rules will discourage investment.”</a:t>
            </a:r>
            <a:endParaRPr lang="en-US" altLang="en-US" sz="1600" dirty="0"/>
          </a:p>
          <a:p>
            <a:pPr>
              <a:lnSpc>
                <a:spcPct val="110000"/>
              </a:lnSpc>
              <a:spcBef>
                <a:spcPct val="0"/>
              </a:spcBef>
              <a:buFont typeface="Wingdings" panose="05000000000000000000" pitchFamily="2" charset="2"/>
              <a:buChar char="ü"/>
            </a:pPr>
            <a:r>
              <a:rPr lang="en-US" altLang="en-US" sz="1600" dirty="0">
                <a:latin typeface="Trebuchet MS" panose="020B0603020202020204" pitchFamily="34" charset="0"/>
              </a:rPr>
              <a:t>Reality: Without Net Neutrality, ISPs will actually have an incentive to delay investment and profit by selling access at a premium to artificially scarce bandwidth.</a:t>
            </a:r>
            <a:endParaRPr lang="en-US" altLang="en-US" sz="1600" dirty="0"/>
          </a:p>
          <a:p>
            <a:pPr marL="0" indent="0">
              <a:lnSpc>
                <a:spcPct val="110000"/>
              </a:lnSpc>
              <a:spcBef>
                <a:spcPct val="0"/>
              </a:spcBef>
              <a:buFont typeface="Arial" panose="020B0604020202020204" pitchFamily="34" charset="0"/>
              <a:buNone/>
            </a:pPr>
            <a:r>
              <a:rPr lang="en-US" altLang="en-US" sz="1600" dirty="0">
                <a:latin typeface="Trebuchet MS" panose="020B0603020202020204" pitchFamily="34" charset="0"/>
              </a:rPr>
              <a:t> </a:t>
            </a:r>
            <a:endParaRPr lang="en-US" altLang="en-US" sz="1600" dirty="0"/>
          </a:p>
          <a:p>
            <a:pPr>
              <a:lnSpc>
                <a:spcPct val="110000"/>
              </a:lnSpc>
              <a:spcBef>
                <a:spcPct val="0"/>
              </a:spcBef>
            </a:pPr>
            <a:r>
              <a:rPr lang="en-US" altLang="en-US" sz="1600" b="1" dirty="0">
                <a:latin typeface="Trebuchet MS" panose="020B0603020202020204" pitchFamily="34" charset="0"/>
              </a:rPr>
              <a:t>Myth: “Net Neutrality would prevent ISPs from effectively managing Web congestion from video streaming and other bandwidth-intensive activities that are clogging up the Web.”</a:t>
            </a:r>
            <a:endParaRPr lang="en-US" altLang="en-US" sz="1600" dirty="0"/>
          </a:p>
          <a:p>
            <a:pPr>
              <a:lnSpc>
                <a:spcPct val="110000"/>
              </a:lnSpc>
              <a:spcBef>
                <a:spcPct val="0"/>
              </a:spcBef>
              <a:buFont typeface="Wingdings" panose="05000000000000000000" pitchFamily="2" charset="2"/>
              <a:buChar char="ü"/>
            </a:pPr>
            <a:r>
              <a:rPr lang="en-US" altLang="en-US" sz="1600" b="1" dirty="0">
                <a:latin typeface="Trebuchet MS" panose="020B0603020202020204" pitchFamily="34" charset="0"/>
              </a:rPr>
              <a:t>Reality</a:t>
            </a:r>
            <a:r>
              <a:rPr lang="en-US" altLang="en-US" sz="1600" dirty="0">
                <a:latin typeface="Trebuchet MS" panose="020B0603020202020204" pitchFamily="34" charset="0"/>
              </a:rPr>
              <a:t>: Nothing in the proposed FCC open Internet rules, or in congressional legislation, would prevent an ISP from using reasonable network management techniques to deal with congestion.</a:t>
            </a:r>
            <a:endParaRPr lang="en-US" altLang="en-US" sz="1600" dirty="0"/>
          </a:p>
          <a:p>
            <a:pPr marL="0" indent="0">
              <a:lnSpc>
                <a:spcPct val="110000"/>
              </a:lnSpc>
              <a:spcBef>
                <a:spcPct val="0"/>
              </a:spcBef>
              <a:buFont typeface="Arial" panose="020B0604020202020204" pitchFamily="34" charset="0"/>
              <a:buNone/>
            </a:pPr>
            <a:r>
              <a:rPr lang="en-US" altLang="en-US" sz="1600" dirty="0">
                <a:latin typeface="Trebuchet MS" panose="020B0603020202020204" pitchFamily="34" charset="0"/>
              </a:rPr>
              <a:t>   “Net Neutrality rules will preserve the free flow of information, spur investment and promote   </a:t>
            </a:r>
          </a:p>
          <a:p>
            <a:pPr marL="0" indent="0">
              <a:lnSpc>
                <a:spcPct val="110000"/>
              </a:lnSpc>
              <a:spcBef>
                <a:spcPct val="0"/>
              </a:spcBef>
              <a:buFont typeface="Arial" panose="020B0604020202020204" pitchFamily="34" charset="0"/>
              <a:buNone/>
            </a:pPr>
            <a:r>
              <a:rPr lang="en-US" altLang="en-US" sz="1600" dirty="0">
                <a:latin typeface="Trebuchet MS" panose="020B0603020202020204" pitchFamily="34" charset="0"/>
              </a:rPr>
              <a:t>    choice,” Turner said. “We cannot allow the future of the open Internet to be sabotaged by these   </a:t>
            </a:r>
          </a:p>
          <a:p>
            <a:pPr marL="0" indent="0">
              <a:lnSpc>
                <a:spcPct val="110000"/>
              </a:lnSpc>
              <a:spcBef>
                <a:spcPct val="0"/>
              </a:spcBef>
              <a:buFont typeface="Arial" panose="020B0604020202020204" pitchFamily="34" charset="0"/>
              <a:buNone/>
            </a:pPr>
            <a:r>
              <a:rPr lang="en-US" altLang="en-US" sz="1600" dirty="0">
                <a:latin typeface="Trebuchet MS" panose="020B0603020202020204" pitchFamily="34" charset="0"/>
              </a:rPr>
              <a:t>    long-discredited myths.”</a:t>
            </a:r>
          </a:p>
          <a:p>
            <a:pPr>
              <a:lnSpc>
                <a:spcPct val="110000"/>
              </a:lnSpc>
            </a:pPr>
            <a:endParaRPr lang="en-IN" sz="1600" dirty="0"/>
          </a:p>
        </p:txBody>
      </p:sp>
    </p:spTree>
    <p:extLst>
      <p:ext uri="{BB962C8B-B14F-4D97-AF65-F5344CB8AC3E}">
        <p14:creationId xmlns:p14="http://schemas.microsoft.com/office/powerpoint/2010/main" val="21952448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291BF-03EB-4D5C-8C33-81452C2EE0A5}"/>
              </a:ext>
            </a:extLst>
          </p:cNvPr>
          <p:cNvSpPr>
            <a:spLocks noGrp="1"/>
          </p:cNvSpPr>
          <p:nvPr>
            <p:ph type="title"/>
          </p:nvPr>
        </p:nvSpPr>
        <p:spPr/>
        <p:txBody>
          <a:bodyPr/>
          <a:lstStyle/>
          <a:p>
            <a:r>
              <a:rPr lang="en-US" dirty="0"/>
              <a:t>References(bibliography).</a:t>
            </a:r>
            <a:endParaRPr lang="en-IN" dirty="0"/>
          </a:p>
        </p:txBody>
      </p:sp>
      <p:sp>
        <p:nvSpPr>
          <p:cNvPr id="3" name="Content Placeholder 2">
            <a:extLst>
              <a:ext uri="{FF2B5EF4-FFF2-40B4-BE49-F238E27FC236}">
                <a16:creationId xmlns:a16="http://schemas.microsoft.com/office/drawing/2014/main" id="{7A7C8414-2723-4D2A-8E9D-73FDAC986224}"/>
              </a:ext>
            </a:extLst>
          </p:cNvPr>
          <p:cNvSpPr>
            <a:spLocks noGrp="1"/>
          </p:cNvSpPr>
          <p:nvPr>
            <p:ph idx="1"/>
          </p:nvPr>
        </p:nvSpPr>
        <p:spPr>
          <a:xfrm>
            <a:off x="913795" y="2096064"/>
            <a:ext cx="10353762" cy="4330136"/>
          </a:xfrm>
        </p:spPr>
        <p:txBody>
          <a:bodyPr>
            <a:normAutofit/>
          </a:bodyPr>
          <a:lstStyle/>
          <a:p>
            <a:pPr marL="0" indent="0">
              <a:buNone/>
            </a:pPr>
            <a:endParaRPr lang="en-US" dirty="0"/>
          </a:p>
          <a:p>
            <a:pPr lvl="1">
              <a:lnSpc>
                <a:spcPct val="95000"/>
              </a:lnSpc>
              <a:buClr>
                <a:schemeClr val="tx1"/>
              </a:buClr>
              <a:buSzPct val="100000"/>
              <a:buFontTx/>
              <a:buAutoNum type="arabicPeriod"/>
            </a:pPr>
            <a:r>
              <a:rPr lang="en-US" altLang="en-US" sz="2000" b="1" dirty="0">
                <a:solidFill>
                  <a:srgbClr val="DEDEDE"/>
                </a:solidFill>
                <a:latin typeface="Arial" panose="020B0604020202020204" pitchFamily="34" charset="0"/>
              </a:rPr>
              <a:t>The Pacific Telegraph Act (1860)</a:t>
            </a:r>
            <a:r>
              <a:rPr lang="en-US" altLang="en-US" sz="2000" dirty="0">
                <a:solidFill>
                  <a:srgbClr val="DEDEDE"/>
                </a:solidFill>
                <a:latin typeface="Arial" panose="020B0604020202020204" pitchFamily="34" charset="0"/>
              </a:rPr>
              <a:t>  http://cprr.org/Museum/Pacific_Telegraph_Act_1860.html </a:t>
            </a:r>
            <a:endParaRPr lang="en-US" altLang="en-US" sz="2000" dirty="0"/>
          </a:p>
          <a:p>
            <a:pPr lvl="1">
              <a:lnSpc>
                <a:spcPct val="95000"/>
              </a:lnSpc>
              <a:buClr>
                <a:schemeClr val="tx1"/>
              </a:buClr>
              <a:buSzPct val="100000"/>
              <a:buFontTx/>
              <a:buAutoNum type="arabicPeriod"/>
            </a:pPr>
            <a:r>
              <a:rPr lang="en-US" altLang="en-US" sz="2000" b="1" dirty="0">
                <a:solidFill>
                  <a:srgbClr val="DEDEDE"/>
                </a:solidFill>
                <a:latin typeface="Arial" panose="020B0604020202020204" pitchFamily="34" charset="0"/>
              </a:rPr>
              <a:t>Network Neutrality</a:t>
            </a:r>
            <a:r>
              <a:rPr lang="en-US" altLang="en-US" sz="2000" dirty="0">
                <a:solidFill>
                  <a:srgbClr val="DEDEDE"/>
                </a:solidFill>
                <a:latin typeface="Arial" panose="020B0604020202020204" pitchFamily="34" charset="0"/>
              </a:rPr>
              <a:t> http://en.wikipedia.org/wiki/Network_neutrality</a:t>
            </a:r>
            <a:endParaRPr lang="en-US" altLang="en-US" sz="2000" dirty="0"/>
          </a:p>
          <a:p>
            <a:pPr lvl="1">
              <a:lnSpc>
                <a:spcPct val="95000"/>
              </a:lnSpc>
              <a:buClr>
                <a:schemeClr val="tx1"/>
              </a:buClr>
              <a:buSzPct val="100000"/>
              <a:buFontTx/>
              <a:buAutoNum type="arabicPeriod"/>
            </a:pPr>
            <a:r>
              <a:rPr lang="en-US" altLang="en-US" sz="2000" b="1" dirty="0">
                <a:solidFill>
                  <a:srgbClr val="DEDEDE"/>
                </a:solidFill>
                <a:latin typeface="Arial" panose="020B0604020202020204" pitchFamily="34" charset="0"/>
              </a:rPr>
              <a:t>Network neutrality in the United States</a:t>
            </a:r>
            <a:r>
              <a:rPr lang="en-US" altLang="en-US" sz="2000" dirty="0">
                <a:solidFill>
                  <a:srgbClr val="DEDEDE"/>
                </a:solidFill>
                <a:latin typeface="Arial" panose="020B0604020202020204" pitchFamily="34" charset="0"/>
              </a:rPr>
              <a:t> http://en.wikipedia.org/wiki/Network_neutrality_in_the_United_States</a:t>
            </a:r>
            <a:endParaRPr lang="en-US" altLang="en-US" sz="2000" dirty="0"/>
          </a:p>
          <a:p>
            <a:pPr lvl="1">
              <a:lnSpc>
                <a:spcPct val="95000"/>
              </a:lnSpc>
              <a:buClr>
                <a:schemeClr val="tx1"/>
              </a:buClr>
              <a:buSzPct val="100000"/>
              <a:buFontTx/>
              <a:buAutoNum type="arabicPeriod"/>
            </a:pPr>
            <a:r>
              <a:rPr lang="en-US" altLang="en-US" sz="2000" b="1" dirty="0">
                <a:solidFill>
                  <a:srgbClr val="DEDEDE"/>
                </a:solidFill>
                <a:latin typeface="Arial" panose="020B0604020202020204" pitchFamily="34" charset="0"/>
              </a:rPr>
              <a:t>Free Press</a:t>
            </a:r>
            <a:r>
              <a:rPr lang="en-US" altLang="en-US" sz="2000" dirty="0">
                <a:solidFill>
                  <a:srgbClr val="DEDEDE"/>
                </a:solidFill>
                <a:latin typeface="Arial" panose="020B0604020202020204" pitchFamily="34" charset="0"/>
              </a:rPr>
              <a:t> http://www.freepress.net</a:t>
            </a:r>
            <a:endParaRPr lang="en-US" altLang="en-US" sz="2000" dirty="0"/>
          </a:p>
          <a:p>
            <a:pPr lvl="1">
              <a:lnSpc>
                <a:spcPct val="95000"/>
              </a:lnSpc>
              <a:buClr>
                <a:schemeClr val="tx1"/>
              </a:buClr>
              <a:buSzPct val="100000"/>
              <a:buFontTx/>
              <a:buAutoNum type="arabicPeriod"/>
            </a:pPr>
            <a:r>
              <a:rPr lang="en-US" altLang="en-US" sz="2000" b="1" dirty="0">
                <a:solidFill>
                  <a:srgbClr val="DEDEDE"/>
                </a:solidFill>
                <a:latin typeface="Arial" panose="020B0604020202020204" pitchFamily="34" charset="0"/>
              </a:rPr>
              <a:t>SaveTheInternet.com</a:t>
            </a:r>
            <a:r>
              <a:rPr lang="en-US" altLang="en-US" sz="2000" dirty="0">
                <a:solidFill>
                  <a:srgbClr val="DEDEDE"/>
                </a:solidFill>
                <a:latin typeface="Arial" panose="020B0604020202020204" pitchFamily="34" charset="0"/>
              </a:rPr>
              <a:t> http://www.SaveTheInternet.com</a:t>
            </a:r>
            <a:endParaRPr lang="en-US" altLang="en-US" sz="2000" dirty="0"/>
          </a:p>
          <a:p>
            <a:pPr lvl="1">
              <a:lnSpc>
                <a:spcPct val="95000"/>
              </a:lnSpc>
              <a:buClr>
                <a:schemeClr val="tx1"/>
              </a:buClr>
              <a:buSzPct val="100000"/>
              <a:buFontTx/>
              <a:buAutoNum type="arabicPeriod"/>
            </a:pPr>
            <a:r>
              <a:rPr lang="en-US" altLang="en-US" sz="2000" b="1" dirty="0">
                <a:solidFill>
                  <a:srgbClr val="DEDEDE"/>
                </a:solidFill>
                <a:latin typeface="Arial" panose="020B0604020202020204" pitchFamily="34" charset="0"/>
              </a:rPr>
              <a:t>Wikipedia(partly).</a:t>
            </a:r>
          </a:p>
          <a:p>
            <a:pPr lvl="1">
              <a:lnSpc>
                <a:spcPct val="95000"/>
              </a:lnSpc>
              <a:buClr>
                <a:schemeClr val="tx1"/>
              </a:buClr>
              <a:buSzPct val="100000"/>
              <a:buFontTx/>
              <a:buAutoNum type="arabicPeriod"/>
            </a:pPr>
            <a:r>
              <a:rPr lang="en-US" altLang="en-US" sz="2000" b="1" dirty="0">
                <a:solidFill>
                  <a:srgbClr val="DEDEDE"/>
                </a:solidFill>
                <a:latin typeface="Arial" panose="020B0604020202020204" pitchFamily="34" charset="0"/>
              </a:rPr>
              <a:t>HillNotes(Library of parliament).</a:t>
            </a:r>
            <a:r>
              <a:rPr lang="en-IN" sz="2000" dirty="0"/>
              <a:t> https://hillnotes.ca/2018/09/20/net-neutrality-in-canada/</a:t>
            </a:r>
            <a:endParaRPr lang="en-US" altLang="en-US" sz="2000" b="1" dirty="0">
              <a:solidFill>
                <a:srgbClr val="DEDEDE"/>
              </a:solidFill>
              <a:latin typeface="Arial" panose="020B0604020202020204" pitchFamily="34" charset="0"/>
            </a:endParaRPr>
          </a:p>
          <a:p>
            <a:pPr lvl="1">
              <a:lnSpc>
                <a:spcPct val="95000"/>
              </a:lnSpc>
              <a:buClr>
                <a:srgbClr val="000000"/>
              </a:buClr>
              <a:buSzPct val="100000"/>
              <a:buFontTx/>
              <a:buAutoNum type="arabicPeriod"/>
            </a:pPr>
            <a:endParaRPr lang="en-IN" sz="2000" dirty="0"/>
          </a:p>
        </p:txBody>
      </p:sp>
      <p:sp>
        <p:nvSpPr>
          <p:cNvPr id="4" name="Slide Number Placeholder 3">
            <a:extLst>
              <a:ext uri="{FF2B5EF4-FFF2-40B4-BE49-F238E27FC236}">
                <a16:creationId xmlns:a16="http://schemas.microsoft.com/office/drawing/2014/main" id="{A53B9A84-BB07-425D-830B-C68F5D10F4AE}"/>
              </a:ext>
            </a:extLst>
          </p:cNvPr>
          <p:cNvSpPr>
            <a:spLocks noGrp="1"/>
          </p:cNvSpPr>
          <p:nvPr>
            <p:ph type="sldNum" sz="quarter" idx="12"/>
          </p:nvPr>
        </p:nvSpPr>
        <p:spPr>
          <a:xfrm>
            <a:off x="11267556" y="6248400"/>
            <a:ext cx="753545" cy="365125"/>
          </a:xfrm>
        </p:spPr>
        <p:txBody>
          <a:bodyPr/>
          <a:lstStyle/>
          <a:p>
            <a:fld id="{15E518C8-A362-4A63-AAE0-06487D721E75}" type="slidenum">
              <a:rPr lang="en-IN" sz="1600" smtClean="0"/>
              <a:t>21</a:t>
            </a:fld>
            <a:endParaRPr lang="en-IN" dirty="0"/>
          </a:p>
        </p:txBody>
      </p:sp>
    </p:spTree>
    <p:extLst>
      <p:ext uri="{BB962C8B-B14F-4D97-AF65-F5344CB8AC3E}">
        <p14:creationId xmlns:p14="http://schemas.microsoft.com/office/powerpoint/2010/main" val="26258460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A2C528-67EE-434B-87FF-40DB5E3B8727}"/>
              </a:ext>
            </a:extLst>
          </p:cNvPr>
          <p:cNvSpPr>
            <a:spLocks noGrp="1"/>
          </p:cNvSpPr>
          <p:nvPr>
            <p:ph idx="1"/>
          </p:nvPr>
        </p:nvSpPr>
        <p:spPr>
          <a:xfrm>
            <a:off x="913795" y="703385"/>
            <a:ext cx="10353762" cy="5532315"/>
          </a:xfrm>
        </p:spPr>
        <p:txBody>
          <a:bodyPr>
            <a:normAutofit/>
          </a:bodyPr>
          <a:lstStyle/>
          <a:p>
            <a:r>
              <a:rPr lang="en-US" dirty="0"/>
              <a:t>This project has been made possible by the time and amount of work that each member has spent finding, filtering, arranging, compiling and editing the information and adding their own ideas in it. </a:t>
            </a:r>
          </a:p>
          <a:p>
            <a:pPr>
              <a:lnSpc>
                <a:spcPct val="100000"/>
              </a:lnSpc>
            </a:pPr>
            <a:r>
              <a:rPr lang="en-US" dirty="0"/>
              <a:t>I sincerely thank every member of this group for sticking together and making this </a:t>
            </a:r>
            <a:r>
              <a:rPr lang="en-US" dirty="0">
                <a:effectLst>
                  <a:outerShdw blurRad="50800" dist="38100" dir="2700000" algn="tl" rotWithShape="0">
                    <a:srgbClr val="000000">
                      <a:alpha val="98000"/>
                    </a:srgbClr>
                  </a:outerShdw>
                </a:effectLst>
              </a:rPr>
              <a:t>work</a:t>
            </a:r>
            <a:r>
              <a:rPr lang="en-US" dirty="0"/>
              <a:t> possible, and that too by maintaining the relevancy and the quality of it. Without you all being active, responsive and constantly working, this wouldn’t have been possible.</a:t>
            </a:r>
          </a:p>
          <a:p>
            <a:pPr marL="0" indent="0">
              <a:lnSpc>
                <a:spcPct val="100000"/>
              </a:lnSpc>
              <a:buNone/>
            </a:pPr>
            <a:r>
              <a:rPr lang="en-US" dirty="0"/>
              <a:t>                                                                                             - Shubham Amrelia, Leader.</a:t>
            </a:r>
          </a:p>
          <a:p>
            <a:pPr marL="0" indent="0">
              <a:spcBef>
                <a:spcPts val="0"/>
              </a:spcBef>
              <a:buNone/>
            </a:pPr>
            <a:r>
              <a:rPr lang="en-US" dirty="0"/>
              <a:t> </a:t>
            </a:r>
          </a:p>
          <a:p>
            <a:pPr>
              <a:spcBef>
                <a:spcPts val="0"/>
              </a:spcBef>
            </a:pPr>
            <a:r>
              <a:rPr lang="en-US" dirty="0"/>
              <a:t>We sincerely appreciate the time, attention and patience you have used to look at our presentation. We hope you will rate this presentation according to the time and efforts we’ve invested to make this well defined and well maintained presentation.                                                </a:t>
            </a:r>
          </a:p>
          <a:p>
            <a:pPr marL="0" indent="0">
              <a:spcBef>
                <a:spcPts val="0"/>
              </a:spcBef>
              <a:buNone/>
            </a:pPr>
            <a:r>
              <a:rPr lang="en-US" dirty="0"/>
              <a:t>                                                                                                                         - TEAM.</a:t>
            </a:r>
          </a:p>
          <a:p>
            <a:pPr marL="0" indent="0">
              <a:spcBef>
                <a:spcPts val="0"/>
              </a:spcBef>
              <a:buNone/>
            </a:pPr>
            <a:endParaRPr lang="en-IN" dirty="0"/>
          </a:p>
        </p:txBody>
      </p:sp>
      <p:sp>
        <p:nvSpPr>
          <p:cNvPr id="4" name="Slide Number Placeholder 3">
            <a:extLst>
              <a:ext uri="{FF2B5EF4-FFF2-40B4-BE49-F238E27FC236}">
                <a16:creationId xmlns:a16="http://schemas.microsoft.com/office/drawing/2014/main" id="{A6081D69-25A1-477E-9D46-C73D4DB9B5EF}"/>
              </a:ext>
            </a:extLst>
          </p:cNvPr>
          <p:cNvSpPr>
            <a:spLocks noGrp="1"/>
          </p:cNvSpPr>
          <p:nvPr>
            <p:ph type="sldNum" sz="quarter" idx="12"/>
          </p:nvPr>
        </p:nvSpPr>
        <p:spPr>
          <a:xfrm>
            <a:off x="11267557" y="6340475"/>
            <a:ext cx="753545" cy="365125"/>
          </a:xfrm>
        </p:spPr>
        <p:txBody>
          <a:bodyPr/>
          <a:lstStyle/>
          <a:p>
            <a:fld id="{15E518C8-A362-4A63-AAE0-06487D721E75}" type="slidenum">
              <a:rPr lang="en-IN" sz="1600" smtClean="0"/>
              <a:t>22</a:t>
            </a:fld>
            <a:endParaRPr lang="en-IN" sz="1600" dirty="0"/>
          </a:p>
        </p:txBody>
      </p:sp>
    </p:spTree>
    <p:extLst>
      <p:ext uri="{BB962C8B-B14F-4D97-AF65-F5344CB8AC3E}">
        <p14:creationId xmlns:p14="http://schemas.microsoft.com/office/powerpoint/2010/main" val="14604903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4FEF8D9-ED6C-4585-9B3D-8879AB57589A}"/>
              </a:ext>
            </a:extLst>
          </p:cNvPr>
          <p:cNvSpPr>
            <a:spLocks noGrp="1"/>
          </p:cNvSpPr>
          <p:nvPr>
            <p:ph type="sldNum" sz="quarter" idx="12"/>
          </p:nvPr>
        </p:nvSpPr>
        <p:spPr>
          <a:xfrm>
            <a:off x="11149011" y="6238875"/>
            <a:ext cx="753545" cy="365125"/>
          </a:xfrm>
        </p:spPr>
        <p:txBody>
          <a:bodyPr/>
          <a:lstStyle/>
          <a:p>
            <a:fld id="{15E518C8-A362-4A63-AAE0-06487D721E75}" type="slidenum">
              <a:rPr lang="en-IN" sz="1600" smtClean="0"/>
              <a:t>23</a:t>
            </a:fld>
            <a:endParaRPr lang="en-IN" sz="1600" dirty="0"/>
          </a:p>
        </p:txBody>
      </p:sp>
      <p:sp>
        <p:nvSpPr>
          <p:cNvPr id="6" name="Rectangle 5">
            <a:extLst>
              <a:ext uri="{FF2B5EF4-FFF2-40B4-BE49-F238E27FC236}">
                <a16:creationId xmlns:a16="http://schemas.microsoft.com/office/drawing/2014/main" id="{E5EA1E98-6BD7-4432-A7CE-C2DF3DB99A71}"/>
              </a:ext>
            </a:extLst>
          </p:cNvPr>
          <p:cNvSpPr/>
          <p:nvPr/>
        </p:nvSpPr>
        <p:spPr>
          <a:xfrm>
            <a:off x="3422023" y="2639089"/>
            <a:ext cx="5160387" cy="1569660"/>
          </a:xfrm>
          <a:prstGeom prst="rect">
            <a:avLst/>
          </a:prstGeom>
          <a:noFill/>
        </p:spPr>
        <p:txBody>
          <a:bodyPr wrap="none" lIns="91440" tIns="45720" rIns="91440" bIns="45720">
            <a:spAutoFit/>
          </a:bodyPr>
          <a:lstStyle/>
          <a:p>
            <a:pPr algn="ctr"/>
            <a:r>
              <a:rPr lang="en-IN" sz="9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The End</a:t>
            </a:r>
          </a:p>
        </p:txBody>
      </p:sp>
    </p:spTree>
    <p:extLst>
      <p:ext uri="{BB962C8B-B14F-4D97-AF65-F5344CB8AC3E}">
        <p14:creationId xmlns:p14="http://schemas.microsoft.com/office/powerpoint/2010/main" val="166173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50CA76-73A8-4E5C-9B1E-215C22071B95}"/>
              </a:ext>
            </a:extLst>
          </p:cNvPr>
          <p:cNvSpPr/>
          <p:nvPr/>
        </p:nvSpPr>
        <p:spPr>
          <a:xfrm>
            <a:off x="0" y="230739"/>
            <a:ext cx="12192000" cy="2154436"/>
          </a:xfrm>
          <a:prstGeom prst="rect">
            <a:avLst/>
          </a:prstGeom>
          <a:noFill/>
        </p:spPr>
        <p:txBody>
          <a:bodyPr wrap="square" lIns="91440" tIns="45720" rIns="91440" bIns="45720">
            <a:spAutoFit/>
          </a:bodyPr>
          <a:lstStyle/>
          <a:p>
            <a:pPr algn="ctr"/>
            <a:r>
              <a:rPr lang="en-US" sz="8000" b="0" cap="none" spc="0" dirty="0">
                <a:ln w="0"/>
                <a:solidFill>
                  <a:schemeClr val="accent1"/>
                </a:solidFill>
                <a:effectLst>
                  <a:outerShdw blurRad="38100" dist="25400" dir="5400000" algn="ctr" rotWithShape="0">
                    <a:srgbClr val="6E747A">
                      <a:alpha val="43000"/>
                    </a:srgbClr>
                  </a:outerShdw>
                </a:effectLst>
              </a:rPr>
              <a:t>Net Neutrality</a:t>
            </a:r>
          </a:p>
          <a:p>
            <a:pPr algn="ctr"/>
            <a:endParaRPr lang="en-US" sz="5400" dirty="0">
              <a:ln w="0"/>
              <a:solidFill>
                <a:schemeClr val="accent1"/>
              </a:solidFill>
              <a:effectLst>
                <a:outerShdw blurRad="38100" dist="25400" dir="5400000" algn="ctr" rotWithShape="0">
                  <a:srgbClr val="6E747A">
                    <a:alpha val="43000"/>
                  </a:srgbClr>
                </a:outerShdw>
              </a:effectLst>
            </a:endParaRPr>
          </a:p>
        </p:txBody>
      </p:sp>
      <p:sp>
        <p:nvSpPr>
          <p:cNvPr id="5" name="Rectangle 4">
            <a:extLst>
              <a:ext uri="{FF2B5EF4-FFF2-40B4-BE49-F238E27FC236}">
                <a16:creationId xmlns:a16="http://schemas.microsoft.com/office/drawing/2014/main" id="{8BA7117B-E44B-4DD6-A3D9-57A966B8A424}"/>
              </a:ext>
            </a:extLst>
          </p:cNvPr>
          <p:cNvSpPr/>
          <p:nvPr/>
        </p:nvSpPr>
        <p:spPr>
          <a:xfrm>
            <a:off x="1" y="2542887"/>
            <a:ext cx="12192000" cy="2800767"/>
          </a:xfrm>
          <a:prstGeom prst="rect">
            <a:avLst/>
          </a:prstGeom>
          <a:noFill/>
        </p:spPr>
        <p:txBody>
          <a:bodyPr wrap="square" lIns="91440" tIns="45720" rIns="91440" bIns="45720">
            <a:spAutoFit/>
          </a:bodyPr>
          <a:lstStyle/>
          <a:p>
            <a:pPr algn="ctr"/>
            <a:r>
              <a:rPr lang="en-US" sz="4400" b="0" cap="none" spc="0" dirty="0">
                <a:ln w="0"/>
                <a:solidFill>
                  <a:schemeClr val="tx1"/>
                </a:solidFill>
                <a:effectLst>
                  <a:outerShdw blurRad="38100" dist="19050" dir="2700000" algn="tl" rotWithShape="0">
                    <a:schemeClr val="dk1">
                      <a:alpha val="40000"/>
                    </a:schemeClr>
                  </a:outerShdw>
                </a:effectLst>
              </a:rPr>
              <a:t>Net neutrality is the principle which states that all platforms, which can acces</a:t>
            </a:r>
            <a:r>
              <a:rPr lang="en-US" sz="4400" dirty="0">
                <a:ln w="0"/>
                <a:effectLst>
                  <a:outerShdw blurRad="38100" dist="19050" dir="2700000" algn="tl" rotWithShape="0">
                    <a:schemeClr val="dk1">
                      <a:alpha val="40000"/>
                    </a:schemeClr>
                  </a:outerShdw>
                </a:effectLst>
              </a:rPr>
              <a:t>s internet, should be treated equally and without any discrimination.</a:t>
            </a:r>
            <a:endParaRPr lang="en-US" sz="4400" b="0" cap="none" spc="0" dirty="0">
              <a:ln w="0"/>
              <a:solidFill>
                <a:schemeClr val="tx1"/>
              </a:solidFill>
              <a:effectLst>
                <a:outerShdw blurRad="38100" dist="19050" dir="2700000" algn="tl" rotWithShape="0">
                  <a:schemeClr val="dk1">
                    <a:alpha val="40000"/>
                  </a:schemeClr>
                </a:outerShdw>
              </a:effectLst>
            </a:endParaRPr>
          </a:p>
        </p:txBody>
      </p:sp>
      <p:sp>
        <p:nvSpPr>
          <p:cNvPr id="2" name="Slide Number Placeholder 1">
            <a:extLst>
              <a:ext uri="{FF2B5EF4-FFF2-40B4-BE49-F238E27FC236}">
                <a16:creationId xmlns:a16="http://schemas.microsoft.com/office/drawing/2014/main" id="{47A5F14B-9BA5-40C8-9D83-D00672C1F523}"/>
              </a:ext>
            </a:extLst>
          </p:cNvPr>
          <p:cNvSpPr>
            <a:spLocks noGrp="1"/>
          </p:cNvSpPr>
          <p:nvPr>
            <p:ph type="sldNum" sz="quarter" idx="12"/>
          </p:nvPr>
        </p:nvSpPr>
        <p:spPr>
          <a:xfrm>
            <a:off x="11249736" y="6191082"/>
            <a:ext cx="753545" cy="436179"/>
          </a:xfrm>
        </p:spPr>
        <p:txBody>
          <a:bodyPr/>
          <a:lstStyle/>
          <a:p>
            <a:fld id="{15E518C8-A362-4A63-AAE0-06487D721E75}" type="slidenum">
              <a:rPr lang="en-IN" sz="1600" smtClean="0"/>
              <a:t>3</a:t>
            </a:fld>
            <a:endParaRPr lang="en-IN" sz="1600" dirty="0"/>
          </a:p>
        </p:txBody>
      </p:sp>
    </p:spTree>
    <p:extLst>
      <p:ext uri="{BB962C8B-B14F-4D97-AF65-F5344CB8AC3E}">
        <p14:creationId xmlns:p14="http://schemas.microsoft.com/office/powerpoint/2010/main" val="507982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B4C07F-16D9-406E-B353-74058B39A0FE}"/>
              </a:ext>
            </a:extLst>
          </p:cNvPr>
          <p:cNvSpPr/>
          <p:nvPr/>
        </p:nvSpPr>
        <p:spPr>
          <a:xfrm>
            <a:off x="662620" y="735955"/>
            <a:ext cx="10604936" cy="5386090"/>
          </a:xfrm>
          <a:prstGeom prst="rect">
            <a:avLst/>
          </a:prstGeom>
          <a:noFill/>
        </p:spPr>
        <p:txBody>
          <a:bodyPr wrap="square" lIns="91440" tIns="45720" rIns="91440" bIns="45720">
            <a:spAutoFit/>
          </a:bodyPr>
          <a:lstStyle/>
          <a:p>
            <a:pPr marL="285750" indent="-285750">
              <a:buFont typeface="Arial" panose="020B0604020202020204" pitchFamily="34" charset="0"/>
              <a:buChar char="•"/>
            </a:pPr>
            <a:r>
              <a:rPr lang="en-US" sz="3200" dirty="0"/>
              <a:t>Network neutrality, or literally net neutrality, is the        idea that Internet service providers(ISPs) shall handle all Internet communications similarly, do not restrict   or bill differently on the grounds of customer, information, domain, device, programme, hardware size, source address, destination   address or contact system.</a:t>
            </a:r>
          </a:p>
          <a:p>
            <a:pPr marL="285750" indent="-285750" algn="just">
              <a:buFont typeface="Arial" panose="020B0604020202020204" pitchFamily="34" charset="0"/>
              <a:buChar char="•"/>
            </a:pPr>
            <a:r>
              <a:rPr lang="en-US" sz="3200" dirty="0"/>
              <a:t>A professor of media law, Tim Wu, from University of Columbia coined this term for the first time in 2003. </a:t>
            </a:r>
          </a:p>
          <a:p>
            <a:pPr marL="285750" indent="-285750" algn="just">
              <a:buFont typeface="Arial" panose="020B0604020202020204" pitchFamily="34" charset="0"/>
              <a:buChar char="•"/>
            </a:pPr>
            <a:r>
              <a:rPr lang="en-US" sz="3200" dirty="0"/>
              <a:t>It is sometimes also called “common carrier” . </a:t>
            </a:r>
          </a:p>
          <a:p>
            <a:pPr marL="285750" indent="-285750" algn="ctr">
              <a:buFont typeface="Arial" panose="020B0604020202020204" pitchFamily="34" charset="0"/>
              <a:buChar char="•"/>
            </a:pPr>
            <a:endParaRPr lang="en-US" sz="2400" dirty="0"/>
          </a:p>
        </p:txBody>
      </p:sp>
      <p:sp>
        <p:nvSpPr>
          <p:cNvPr id="2" name="Slide Number Placeholder 1">
            <a:extLst>
              <a:ext uri="{FF2B5EF4-FFF2-40B4-BE49-F238E27FC236}">
                <a16:creationId xmlns:a16="http://schemas.microsoft.com/office/drawing/2014/main" id="{1503EF9A-767E-4A1C-AC70-1E67E6B482CD}"/>
              </a:ext>
            </a:extLst>
          </p:cNvPr>
          <p:cNvSpPr>
            <a:spLocks noGrp="1"/>
          </p:cNvSpPr>
          <p:nvPr>
            <p:ph type="sldNum" sz="quarter" idx="12"/>
          </p:nvPr>
        </p:nvSpPr>
        <p:spPr>
          <a:xfrm>
            <a:off x="11267556" y="6300721"/>
            <a:ext cx="753545" cy="365125"/>
          </a:xfrm>
        </p:spPr>
        <p:txBody>
          <a:bodyPr/>
          <a:lstStyle/>
          <a:p>
            <a:fld id="{15E518C8-A362-4A63-AAE0-06487D721E75}" type="slidenum">
              <a:rPr lang="en-IN" sz="1600" smtClean="0"/>
              <a:t>4</a:t>
            </a:fld>
            <a:endParaRPr lang="en-IN" sz="1600" dirty="0"/>
          </a:p>
        </p:txBody>
      </p:sp>
    </p:spTree>
    <p:extLst>
      <p:ext uri="{BB962C8B-B14F-4D97-AF65-F5344CB8AC3E}">
        <p14:creationId xmlns:p14="http://schemas.microsoft.com/office/powerpoint/2010/main" val="152380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905C1A-BCD5-4A7F-831C-6DF0BC39F3B2}"/>
              </a:ext>
            </a:extLst>
          </p:cNvPr>
          <p:cNvSpPr>
            <a:spLocks noGrp="1"/>
          </p:cNvSpPr>
          <p:nvPr>
            <p:ph idx="1"/>
          </p:nvPr>
        </p:nvSpPr>
        <p:spPr>
          <a:xfrm>
            <a:off x="818103" y="516404"/>
            <a:ext cx="10353762" cy="5825192"/>
          </a:xfrm>
        </p:spPr>
        <p:txBody>
          <a:bodyPr>
            <a:noAutofit/>
          </a:bodyPr>
          <a:lstStyle/>
          <a:p>
            <a:pPr marL="285750" indent="-285750"/>
            <a:r>
              <a:rPr lang="en-US" sz="3200" dirty="0"/>
              <a:t>With network neutrality in effect, the ISPs don’t intentionally block the services, content, or charge more for a specific content.</a:t>
            </a:r>
          </a:p>
          <a:p>
            <a:pPr marL="285750" indent="-285750"/>
            <a:r>
              <a:rPr lang="en-US" sz="3200" dirty="0"/>
              <a:t>However, without net neutrality, ISPs can</a:t>
            </a:r>
            <a:r>
              <a:rPr lang="en-IN" sz="3200" dirty="0"/>
              <a:t> prioritise some traffic types, metre other </a:t>
            </a:r>
            <a:r>
              <a:rPr lang="en-US" sz="3200" dirty="0"/>
              <a:t>types, or theoretically block traffic from other services, and charging customers for various service rates.  </a:t>
            </a:r>
          </a:p>
          <a:p>
            <a:pPr marL="285750" indent="-285750"/>
            <a:r>
              <a:rPr lang="en-US" sz="3200" dirty="0"/>
              <a:t>Net neutrality does not restrict all the resources that ISPs have to use to control the content of the users.</a:t>
            </a:r>
          </a:p>
          <a:p>
            <a:pPr marL="0" indent="0">
              <a:buNone/>
            </a:pPr>
            <a:endParaRPr lang="en-US" sz="3200" dirty="0"/>
          </a:p>
        </p:txBody>
      </p:sp>
      <p:sp>
        <p:nvSpPr>
          <p:cNvPr id="4" name="Slide Number Placeholder 3">
            <a:extLst>
              <a:ext uri="{FF2B5EF4-FFF2-40B4-BE49-F238E27FC236}">
                <a16:creationId xmlns:a16="http://schemas.microsoft.com/office/drawing/2014/main" id="{F14DA2B2-BE09-4310-8BA3-DE9928FDAF56}"/>
              </a:ext>
            </a:extLst>
          </p:cNvPr>
          <p:cNvSpPr>
            <a:spLocks noGrp="1"/>
          </p:cNvSpPr>
          <p:nvPr>
            <p:ph type="sldNum" sz="quarter" idx="12"/>
          </p:nvPr>
        </p:nvSpPr>
        <p:spPr>
          <a:xfrm>
            <a:off x="11171865" y="6251135"/>
            <a:ext cx="753545" cy="365125"/>
          </a:xfrm>
        </p:spPr>
        <p:txBody>
          <a:bodyPr/>
          <a:lstStyle/>
          <a:p>
            <a:fld id="{15E518C8-A362-4A63-AAE0-06487D721E75}" type="slidenum">
              <a:rPr lang="en-IN" sz="1600" smtClean="0"/>
              <a:t>5</a:t>
            </a:fld>
            <a:endParaRPr lang="en-IN" sz="1600" dirty="0"/>
          </a:p>
        </p:txBody>
      </p:sp>
    </p:spTree>
    <p:extLst>
      <p:ext uri="{BB962C8B-B14F-4D97-AF65-F5344CB8AC3E}">
        <p14:creationId xmlns:p14="http://schemas.microsoft.com/office/powerpoint/2010/main" val="3823554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F60BF-34AC-43A3-83F5-91F200629D67}"/>
              </a:ext>
            </a:extLst>
          </p:cNvPr>
          <p:cNvSpPr>
            <a:spLocks noGrp="1"/>
          </p:cNvSpPr>
          <p:nvPr>
            <p:ph type="title"/>
          </p:nvPr>
        </p:nvSpPr>
        <p:spPr>
          <a:xfrm>
            <a:off x="917227" y="609600"/>
            <a:ext cx="5929773" cy="1303606"/>
          </a:xfrm>
        </p:spPr>
        <p:txBody>
          <a:bodyPr/>
          <a:lstStyle/>
          <a:p>
            <a:r>
              <a:rPr lang="en-US" dirty="0"/>
              <a:t>Net neutrality in daily life.</a:t>
            </a:r>
            <a:endParaRPr lang="en-IN" dirty="0"/>
          </a:p>
        </p:txBody>
      </p:sp>
      <p:pic>
        <p:nvPicPr>
          <p:cNvPr id="6" name="Picture Placeholder 5">
            <a:extLst>
              <a:ext uri="{FF2B5EF4-FFF2-40B4-BE49-F238E27FC236}">
                <a16:creationId xmlns:a16="http://schemas.microsoft.com/office/drawing/2014/main" id="{9DD494AA-4949-4708-95BD-90170A6DD82D}"/>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27863" r="27863"/>
          <a:stretch>
            <a:fillRect/>
          </a:stretch>
        </p:blipFill>
        <p:spPr/>
      </p:pic>
      <p:sp>
        <p:nvSpPr>
          <p:cNvPr id="4" name="Text Placeholder 3">
            <a:extLst>
              <a:ext uri="{FF2B5EF4-FFF2-40B4-BE49-F238E27FC236}">
                <a16:creationId xmlns:a16="http://schemas.microsoft.com/office/drawing/2014/main" id="{1C04670C-EB1E-4093-B5C5-C218818071BB}"/>
              </a:ext>
            </a:extLst>
          </p:cNvPr>
          <p:cNvSpPr>
            <a:spLocks noGrp="1"/>
          </p:cNvSpPr>
          <p:nvPr>
            <p:ph type="body" sz="half" idx="2"/>
          </p:nvPr>
        </p:nvSpPr>
        <p:spPr>
          <a:xfrm>
            <a:off x="913794" y="2067951"/>
            <a:ext cx="5934950" cy="3723249"/>
          </a:xfrm>
        </p:spPr>
        <p:txBody>
          <a:bodyPr>
            <a:normAutofit fontScale="92500" lnSpcReduction="10000"/>
          </a:bodyPr>
          <a:lstStyle/>
          <a:p>
            <a:pPr marL="285750" indent="-285750" algn="l">
              <a:buFont typeface="Wingdings" panose="05000000000000000000" pitchFamily="2" charset="2"/>
              <a:buChar char="v"/>
            </a:pPr>
            <a:r>
              <a:rPr lang="en-US" dirty="0"/>
              <a:t>Many questions would pop up in the mind when we use the term “Network Neutrality.”</a:t>
            </a:r>
          </a:p>
          <a:p>
            <a:pPr marL="285750" indent="-285750" algn="l">
              <a:buFont typeface="Wingdings" panose="05000000000000000000" pitchFamily="2" charset="2"/>
              <a:buChar char="v"/>
            </a:pPr>
            <a:r>
              <a:rPr lang="en-US" dirty="0"/>
              <a:t>We understood the meaning of net neutrality theoretically but what do we mean by it in daily life?</a:t>
            </a:r>
          </a:p>
          <a:p>
            <a:pPr marL="285750" indent="-285750" algn="l">
              <a:buFont typeface="Wingdings" panose="05000000000000000000" pitchFamily="2" charset="2"/>
              <a:buChar char="v"/>
            </a:pPr>
            <a:r>
              <a:rPr lang="en-US" dirty="0"/>
              <a:t>Does it have anything to do with  us using the internet?</a:t>
            </a:r>
          </a:p>
          <a:p>
            <a:pPr marL="285750" indent="-285750" algn="l">
              <a:buFont typeface="Wingdings" panose="05000000000000000000" pitchFamily="2" charset="2"/>
              <a:buChar char="v"/>
            </a:pPr>
            <a:r>
              <a:rPr lang="en-IN" dirty="0"/>
              <a:t>All these questions do deal with usage of anything on the internet.</a:t>
            </a:r>
          </a:p>
          <a:p>
            <a:pPr marL="285750" indent="-285750" algn="l">
              <a:buFont typeface="Wingdings" panose="05000000000000000000" pitchFamily="2" charset="2"/>
              <a:buChar char="v"/>
            </a:pPr>
            <a:r>
              <a:rPr lang="en-IN" dirty="0"/>
              <a:t>Answers to such FAQs can be found ahead, in the next slide.</a:t>
            </a:r>
          </a:p>
          <a:p>
            <a:pPr algn="l"/>
            <a:r>
              <a:rPr lang="en-IN" dirty="0"/>
              <a:t> </a:t>
            </a:r>
          </a:p>
        </p:txBody>
      </p:sp>
      <p:sp>
        <p:nvSpPr>
          <p:cNvPr id="5" name="Slide Number Placeholder 3">
            <a:extLst>
              <a:ext uri="{FF2B5EF4-FFF2-40B4-BE49-F238E27FC236}">
                <a16:creationId xmlns:a16="http://schemas.microsoft.com/office/drawing/2014/main" id="{4B8D2B9F-6B74-417E-AA4D-BB9CEAC9C92E}"/>
              </a:ext>
            </a:extLst>
          </p:cNvPr>
          <p:cNvSpPr>
            <a:spLocks noGrp="1"/>
          </p:cNvSpPr>
          <p:nvPr>
            <p:ph type="sldNum" sz="quarter" idx="12"/>
          </p:nvPr>
        </p:nvSpPr>
        <p:spPr>
          <a:xfrm>
            <a:off x="11228712" y="6303683"/>
            <a:ext cx="753545" cy="365125"/>
          </a:xfrm>
        </p:spPr>
        <p:txBody>
          <a:bodyPr/>
          <a:lstStyle/>
          <a:p>
            <a:r>
              <a:rPr lang="en-IN" sz="1600" dirty="0"/>
              <a:t>6</a:t>
            </a:r>
          </a:p>
        </p:txBody>
      </p:sp>
    </p:spTree>
    <p:extLst>
      <p:ext uri="{BB962C8B-B14F-4D97-AF65-F5344CB8AC3E}">
        <p14:creationId xmlns:p14="http://schemas.microsoft.com/office/powerpoint/2010/main" val="440336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C4416-47C9-423A-8E9C-9919D950D88A}"/>
              </a:ext>
            </a:extLst>
          </p:cNvPr>
          <p:cNvSpPr>
            <a:spLocks noGrp="1"/>
          </p:cNvSpPr>
          <p:nvPr>
            <p:ph type="title"/>
          </p:nvPr>
        </p:nvSpPr>
        <p:spPr>
          <a:xfrm>
            <a:off x="913795" y="609601"/>
            <a:ext cx="10353761" cy="1388012"/>
          </a:xfrm>
        </p:spPr>
        <p:txBody>
          <a:bodyPr>
            <a:normAutofit/>
          </a:bodyPr>
          <a:lstStyle/>
          <a:p>
            <a:pPr algn="l"/>
            <a:r>
              <a:rPr lang="en-US" sz="1600" dirty="0"/>
              <a:t>All those questions have only one answer, net neutrality is the only thing that has approved our access to social media and every facility that we are able to use PRESENTLY. In other words, net neutrality is the sole reason internet has been available to so many people for free.</a:t>
            </a:r>
            <a:endParaRPr lang="en-IN" sz="1600" dirty="0"/>
          </a:p>
        </p:txBody>
      </p:sp>
      <p:pic>
        <p:nvPicPr>
          <p:cNvPr id="5" name="Content Placeholder 4">
            <a:extLst>
              <a:ext uri="{FF2B5EF4-FFF2-40B4-BE49-F238E27FC236}">
                <a16:creationId xmlns:a16="http://schemas.microsoft.com/office/drawing/2014/main" id="{254A17F4-C517-4D1F-8DE4-4BF4E204BA8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19675" y="2871787"/>
            <a:ext cx="2143125" cy="2143125"/>
          </a:xfrm>
        </p:spPr>
      </p:pic>
      <p:sp>
        <p:nvSpPr>
          <p:cNvPr id="4" name="Slide Number Placeholder 3">
            <a:extLst>
              <a:ext uri="{FF2B5EF4-FFF2-40B4-BE49-F238E27FC236}">
                <a16:creationId xmlns:a16="http://schemas.microsoft.com/office/drawing/2014/main" id="{DB7EC225-83BA-4EE0-BE0B-A8E698905D78}"/>
              </a:ext>
            </a:extLst>
          </p:cNvPr>
          <p:cNvSpPr>
            <a:spLocks noGrp="1"/>
          </p:cNvSpPr>
          <p:nvPr>
            <p:ph type="sldNum" sz="quarter" idx="12"/>
          </p:nvPr>
        </p:nvSpPr>
        <p:spPr>
          <a:xfrm>
            <a:off x="11267556" y="6248399"/>
            <a:ext cx="753545" cy="365125"/>
          </a:xfrm>
        </p:spPr>
        <p:txBody>
          <a:bodyPr/>
          <a:lstStyle/>
          <a:p>
            <a:r>
              <a:rPr lang="en-IN" sz="1600" dirty="0"/>
              <a:t>7</a:t>
            </a:r>
          </a:p>
        </p:txBody>
      </p:sp>
    </p:spTree>
    <p:extLst>
      <p:ext uri="{BB962C8B-B14F-4D97-AF65-F5344CB8AC3E}">
        <p14:creationId xmlns:p14="http://schemas.microsoft.com/office/powerpoint/2010/main" val="4118891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EE1469-BAA0-401F-98E5-936E7A4C033D}"/>
              </a:ext>
            </a:extLst>
          </p:cNvPr>
          <p:cNvSpPr>
            <a:spLocks noGrp="1"/>
          </p:cNvSpPr>
          <p:nvPr>
            <p:ph idx="1"/>
          </p:nvPr>
        </p:nvSpPr>
        <p:spPr>
          <a:xfrm>
            <a:off x="913795" y="1252025"/>
            <a:ext cx="10353762" cy="4539175"/>
          </a:xfrm>
        </p:spPr>
        <p:txBody>
          <a:bodyPr>
            <a:normAutofit/>
          </a:bodyPr>
          <a:lstStyle/>
          <a:p>
            <a:r>
              <a:rPr lang="en-US" sz="2400" dirty="0"/>
              <a:t>We have enough information about net neutrality at the moment to move forward and learn more about it. </a:t>
            </a:r>
          </a:p>
          <a:p>
            <a:r>
              <a:rPr lang="en-US" sz="2400" dirty="0"/>
              <a:t>The following slides will be focusing primarily on the principles of net neutrality and the ways by which it is implemented.</a:t>
            </a:r>
          </a:p>
          <a:p>
            <a:r>
              <a:rPr lang="en-US" sz="2400" dirty="0"/>
              <a:t>Furthermore, we will discuss the issues that are encountered while implementing this aspect.</a:t>
            </a:r>
          </a:p>
          <a:p>
            <a:r>
              <a:rPr lang="en-US" sz="2400" dirty="0"/>
              <a:t>Do you know what is the best joke about net neutrality, not everyone gets it.</a:t>
            </a:r>
            <a:endParaRPr lang="en-IN" sz="2400" dirty="0"/>
          </a:p>
        </p:txBody>
      </p:sp>
      <p:sp>
        <p:nvSpPr>
          <p:cNvPr id="4" name="Slide Number Placeholder 3">
            <a:extLst>
              <a:ext uri="{FF2B5EF4-FFF2-40B4-BE49-F238E27FC236}">
                <a16:creationId xmlns:a16="http://schemas.microsoft.com/office/drawing/2014/main" id="{2D154D95-25B8-4E3F-8465-8D44EA6A5049}"/>
              </a:ext>
            </a:extLst>
          </p:cNvPr>
          <p:cNvSpPr>
            <a:spLocks noGrp="1"/>
          </p:cNvSpPr>
          <p:nvPr>
            <p:ph type="sldNum" sz="quarter" idx="12"/>
          </p:nvPr>
        </p:nvSpPr>
        <p:spPr>
          <a:xfrm>
            <a:off x="11267557" y="6310728"/>
            <a:ext cx="753545" cy="365125"/>
          </a:xfrm>
        </p:spPr>
        <p:txBody>
          <a:bodyPr/>
          <a:lstStyle/>
          <a:p>
            <a:r>
              <a:rPr lang="en-IN" sz="1600" dirty="0"/>
              <a:t>8</a:t>
            </a:r>
            <a:endParaRPr lang="en-IN" dirty="0"/>
          </a:p>
        </p:txBody>
      </p:sp>
    </p:spTree>
    <p:extLst>
      <p:ext uri="{BB962C8B-B14F-4D97-AF65-F5344CB8AC3E}">
        <p14:creationId xmlns:p14="http://schemas.microsoft.com/office/powerpoint/2010/main" val="3801224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2C226-4797-46E8-9001-629F9B99D82D}"/>
              </a:ext>
            </a:extLst>
          </p:cNvPr>
          <p:cNvSpPr>
            <a:spLocks noGrp="1"/>
          </p:cNvSpPr>
          <p:nvPr>
            <p:ph type="title"/>
          </p:nvPr>
        </p:nvSpPr>
        <p:spPr>
          <a:xfrm>
            <a:off x="913794" y="290623"/>
            <a:ext cx="10353761" cy="1326321"/>
          </a:xfrm>
        </p:spPr>
        <p:txBody>
          <a:bodyPr/>
          <a:lstStyle/>
          <a:p>
            <a:r>
              <a:rPr lang="en-US" dirty="0"/>
              <a:t>Principles</a:t>
            </a:r>
          </a:p>
        </p:txBody>
      </p:sp>
      <p:sp>
        <p:nvSpPr>
          <p:cNvPr id="3" name="Content Placeholder 2">
            <a:extLst>
              <a:ext uri="{FF2B5EF4-FFF2-40B4-BE49-F238E27FC236}">
                <a16:creationId xmlns:a16="http://schemas.microsoft.com/office/drawing/2014/main" id="{19DA4043-87C6-46BC-8D1F-AADB17352DAE}"/>
              </a:ext>
            </a:extLst>
          </p:cNvPr>
          <p:cNvSpPr>
            <a:spLocks noGrp="1"/>
          </p:cNvSpPr>
          <p:nvPr>
            <p:ph idx="1"/>
          </p:nvPr>
        </p:nvSpPr>
        <p:spPr>
          <a:xfrm>
            <a:off x="913793" y="1444364"/>
            <a:ext cx="10353762" cy="5262031"/>
          </a:xfrm>
        </p:spPr>
        <p:txBody>
          <a:bodyPr>
            <a:normAutofit fontScale="77500" lnSpcReduction="20000"/>
          </a:bodyPr>
          <a:lstStyle/>
          <a:p>
            <a:r>
              <a:rPr lang="en-US" sz="3300" u="sng" dirty="0"/>
              <a:t>Open Internet </a:t>
            </a:r>
            <a:r>
              <a:rPr lang="en-US" sz="3300" dirty="0"/>
              <a:t>:-  Open Internet means any individual or organization can easily access and operate the full resources of the Internet.  </a:t>
            </a:r>
          </a:p>
          <a:p>
            <a:pPr marL="265113" indent="-265113">
              <a:buNone/>
            </a:pPr>
            <a:r>
              <a:rPr lang="en-US" sz="3300" dirty="0"/>
              <a:t>   In contrast, the restrictions on some web services or websites by the government or some corporations is referred to as “Closed Internet”.  </a:t>
            </a:r>
          </a:p>
          <a:p>
            <a:r>
              <a:rPr lang="en-US" sz="3300" u="sng" dirty="0"/>
              <a:t>Dumb Pipe</a:t>
            </a:r>
            <a:r>
              <a:rPr lang="en-US" sz="3300" dirty="0"/>
              <a:t> :-  A dumb network behaves like water pipes in the apartment providing stable internet to all but without knowing the identity of the users’ activities. It means there is less or no management of its use patterns, and hence protects privacy.</a:t>
            </a:r>
          </a:p>
          <a:p>
            <a:pPr marL="0" indent="0">
              <a:buNone/>
            </a:pPr>
            <a:endParaRPr lang="en-US" dirty="0"/>
          </a:p>
          <a:p>
            <a:pPr marL="0" indent="0">
              <a:buNone/>
            </a:pPr>
            <a:r>
              <a:rPr lang="en-US" dirty="0"/>
              <a:t>                                                                                    </a:t>
            </a:r>
          </a:p>
        </p:txBody>
      </p:sp>
      <p:sp>
        <p:nvSpPr>
          <p:cNvPr id="4" name="Slide Number Placeholder 3">
            <a:extLst>
              <a:ext uri="{FF2B5EF4-FFF2-40B4-BE49-F238E27FC236}">
                <a16:creationId xmlns:a16="http://schemas.microsoft.com/office/drawing/2014/main" id="{2E2E2216-87E1-444D-88D1-8AC8C7D42FE6}"/>
              </a:ext>
            </a:extLst>
          </p:cNvPr>
          <p:cNvSpPr>
            <a:spLocks noGrp="1"/>
          </p:cNvSpPr>
          <p:nvPr>
            <p:ph type="sldNum" sz="quarter" idx="12"/>
          </p:nvPr>
        </p:nvSpPr>
        <p:spPr>
          <a:xfrm>
            <a:off x="11267555" y="6202252"/>
            <a:ext cx="753545" cy="365125"/>
          </a:xfrm>
        </p:spPr>
        <p:txBody>
          <a:bodyPr/>
          <a:lstStyle/>
          <a:p>
            <a:r>
              <a:rPr lang="en-IN" sz="1600" dirty="0"/>
              <a:t>9</a:t>
            </a:r>
            <a:endParaRPr lang="en-IN" sz="1200" dirty="0"/>
          </a:p>
        </p:txBody>
      </p:sp>
    </p:spTree>
    <p:extLst>
      <p:ext uri="{BB962C8B-B14F-4D97-AF65-F5344CB8AC3E}">
        <p14:creationId xmlns:p14="http://schemas.microsoft.com/office/powerpoint/2010/main" val="23553633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2721</Words>
  <Application>Microsoft Office PowerPoint</Application>
  <PresentationFormat>Widescreen</PresentationFormat>
  <Paragraphs>219</Paragraphs>
  <Slides>23</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Abadi</vt:lpstr>
      <vt:lpstr>Arial</vt:lpstr>
      <vt:lpstr>Bookman Old Style</vt:lpstr>
      <vt:lpstr>Calibri</vt:lpstr>
      <vt:lpstr>Courier New</vt:lpstr>
      <vt:lpstr>Rockwell</vt:lpstr>
      <vt:lpstr>Trebuchet MS</vt:lpstr>
      <vt:lpstr>Wingdings</vt:lpstr>
      <vt:lpstr>Damask</vt:lpstr>
      <vt:lpstr>PowerPoint Presentation</vt:lpstr>
      <vt:lpstr>PowerPoint Presentation</vt:lpstr>
      <vt:lpstr>PowerPoint Presentation</vt:lpstr>
      <vt:lpstr>PowerPoint Presentation</vt:lpstr>
      <vt:lpstr>PowerPoint Presentation</vt:lpstr>
      <vt:lpstr>Net neutrality in daily life.</vt:lpstr>
      <vt:lpstr>All those questions have only one answer, net neutrality is the only thing that has approved our access to social media and every facility that we are able to use PRESENTLY. In other words, net neutrality is the sole reason internet has been available to so many people for free.</vt:lpstr>
      <vt:lpstr>PowerPoint Presentation</vt:lpstr>
      <vt:lpstr>Principles</vt:lpstr>
      <vt:lpstr>PowerPoint Presentation</vt:lpstr>
      <vt:lpstr>PowerPoint Presentation</vt:lpstr>
      <vt:lpstr>issues</vt:lpstr>
      <vt:lpstr>PowerPoint Presentation</vt:lpstr>
      <vt:lpstr>Developments in implementing net neutrality(Country wise).</vt:lpstr>
      <vt:lpstr>Developments in Canada.</vt:lpstr>
      <vt:lpstr>Developments in the united states.</vt:lpstr>
      <vt:lpstr>Myth:- net neutrality is the solution to everything.</vt:lpstr>
      <vt:lpstr>Some important and notable applications and implementations</vt:lpstr>
      <vt:lpstr>Why should we care????</vt:lpstr>
      <vt:lpstr>Debunking myths</vt:lpstr>
      <vt:lpstr>References(bibliography).</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Shubham Nileshbhai Amrelia</dc:creator>
  <cp:lastModifiedBy>Shubham Nileshbhai Amrelia</cp:lastModifiedBy>
  <cp:revision>2</cp:revision>
  <dcterms:created xsi:type="dcterms:W3CDTF">2020-03-20T15:37:18Z</dcterms:created>
  <dcterms:modified xsi:type="dcterms:W3CDTF">2020-03-20T15:48:22Z</dcterms:modified>
</cp:coreProperties>
</file>